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307" r:id="rId6"/>
    <p:sldId id="260" r:id="rId7"/>
    <p:sldId id="313" r:id="rId8"/>
    <p:sldId id="262" r:id="rId9"/>
    <p:sldId id="263" r:id="rId10"/>
    <p:sldId id="308" r:id="rId11"/>
    <p:sldId id="264" r:id="rId12"/>
    <p:sldId id="265" r:id="rId13"/>
    <p:sldId id="266" r:id="rId14"/>
    <p:sldId id="267" r:id="rId15"/>
    <p:sldId id="268" r:id="rId16"/>
    <p:sldId id="269" r:id="rId17"/>
    <p:sldId id="270" r:id="rId18"/>
    <p:sldId id="271" r:id="rId19"/>
    <p:sldId id="272" r:id="rId20"/>
    <p:sldId id="273" r:id="rId21"/>
    <p:sldId id="274" r:id="rId22"/>
    <p:sldId id="314" r:id="rId23"/>
    <p:sldId id="275" r:id="rId24"/>
    <p:sldId id="301" r:id="rId25"/>
    <p:sldId id="276" r:id="rId26"/>
    <p:sldId id="277" r:id="rId27"/>
    <p:sldId id="278" r:id="rId28"/>
    <p:sldId id="279" r:id="rId29"/>
    <p:sldId id="309" r:id="rId30"/>
    <p:sldId id="280" r:id="rId31"/>
    <p:sldId id="281" r:id="rId32"/>
    <p:sldId id="310" r:id="rId33"/>
    <p:sldId id="282" r:id="rId34"/>
    <p:sldId id="283" r:id="rId35"/>
    <p:sldId id="311" r:id="rId36"/>
    <p:sldId id="284" r:id="rId37"/>
    <p:sldId id="285" r:id="rId38"/>
    <p:sldId id="286" r:id="rId39"/>
    <p:sldId id="287" r:id="rId40"/>
    <p:sldId id="312" r:id="rId41"/>
    <p:sldId id="288" r:id="rId42"/>
    <p:sldId id="306" r:id="rId43"/>
    <p:sldId id="290" r:id="rId44"/>
    <p:sldId id="291" r:id="rId45"/>
    <p:sldId id="302" r:id="rId46"/>
    <p:sldId id="292" r:id="rId47"/>
    <p:sldId id="293" r:id="rId48"/>
    <p:sldId id="294" r:id="rId49"/>
    <p:sldId id="303"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11/14/2023</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8984" y="502920"/>
            <a:ext cx="9143999" cy="1208315"/>
          </a:xfrm>
        </p:spPr>
        <p:txBody>
          <a:bodyPr>
            <a:noAutofit/>
          </a:bodyPr>
          <a:lstStyle/>
          <a:p>
            <a:pPr algn="ctr"/>
            <a:r>
              <a:rPr lang="fa-IR" sz="4400" b="1" dirty="0">
                <a:solidFill>
                  <a:schemeClr val="bg1"/>
                </a:solidFill>
              </a:rPr>
              <a:t>سلامت روان در دوران بلوغ </a:t>
            </a:r>
            <a:r>
              <a:rPr lang="en-US" sz="4400" dirty="0">
                <a:solidFill>
                  <a:schemeClr val="bg1"/>
                </a:solidFill>
              </a:rPr>
              <a:t/>
            </a:r>
            <a:br>
              <a:rPr lang="en-US" sz="4400" dirty="0">
                <a:solidFill>
                  <a:schemeClr val="bg1"/>
                </a:solidFill>
              </a:rPr>
            </a:br>
            <a:endParaRPr lang="en-US" sz="4400" dirty="0">
              <a:solidFill>
                <a:schemeClr val="bg1"/>
              </a:solidFill>
            </a:endParaRPr>
          </a:p>
        </p:txBody>
      </p:sp>
      <p:pic>
        <p:nvPicPr>
          <p:cNvPr id="4" name="Picture 3"/>
          <p:cNvPicPr>
            <a:picLocks noChangeAspect="1"/>
          </p:cNvPicPr>
          <p:nvPr/>
        </p:nvPicPr>
        <p:blipFill rotWithShape="1">
          <a:blip r:embed="rId2"/>
          <a:srcRect l="55717" t="34319" r="262" b="28339"/>
          <a:stretch/>
        </p:blipFill>
        <p:spPr>
          <a:xfrm>
            <a:off x="1332411" y="1711235"/>
            <a:ext cx="9731830" cy="3357154"/>
          </a:xfrm>
          <a:prstGeom prst="rect">
            <a:avLst/>
          </a:prstGeom>
        </p:spPr>
      </p:pic>
      <p:sp>
        <p:nvSpPr>
          <p:cNvPr id="3" name="Rectangle 2"/>
          <p:cNvSpPr/>
          <p:nvPr/>
        </p:nvSpPr>
        <p:spPr>
          <a:xfrm>
            <a:off x="2103121" y="5453741"/>
            <a:ext cx="8255726" cy="114300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a-IR" dirty="0" smtClean="0">
                <a:cs typeface="B Nazanin" panose="00000400000000000000" pitchFamily="2" charset="-78"/>
              </a:rPr>
              <a:t>دانشگاه علوم پزشکی هرمزگان </a:t>
            </a:r>
          </a:p>
          <a:p>
            <a:pPr algn="ctr"/>
            <a:r>
              <a:rPr lang="fa-IR" dirty="0" smtClean="0">
                <a:cs typeface="B Nazanin" panose="00000400000000000000" pitchFamily="2" charset="-78"/>
              </a:rPr>
              <a:t>معاونت بهداشتی </a:t>
            </a:r>
          </a:p>
          <a:p>
            <a:pPr algn="ctr"/>
            <a:r>
              <a:rPr lang="fa-IR" dirty="0" smtClean="0">
                <a:cs typeface="B Nazanin" panose="00000400000000000000" pitchFamily="2" charset="-78"/>
              </a:rPr>
              <a:t>واحد سلامت روانی اجتماعی و اعتیاد – ابان 1402</a:t>
            </a:r>
            <a:endParaRPr lang="en-US" dirty="0">
              <a:cs typeface="B Nazanin" panose="00000400000000000000" pitchFamily="2" charset="-78"/>
            </a:endParaRPr>
          </a:p>
        </p:txBody>
      </p:sp>
    </p:spTree>
    <p:extLst>
      <p:ext uri="{BB962C8B-B14F-4D97-AF65-F5344CB8AC3E}">
        <p14:creationId xmlns:p14="http://schemas.microsoft.com/office/powerpoint/2010/main" val="533094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980919" cy="5492931"/>
          </a:xfrm>
        </p:spPr>
        <p:txBody>
          <a:bodyPr>
            <a:normAutofit/>
          </a:bodyPr>
          <a:lstStyle/>
          <a:p>
            <a:pPr marL="0" algn="r" rtl="1">
              <a:lnSpc>
                <a:spcPct val="150000"/>
              </a:lnSpc>
              <a:buNone/>
            </a:pPr>
            <a:r>
              <a:rPr lang="ar-SA" b="1" dirty="0">
                <a:solidFill>
                  <a:schemeClr val="bg1"/>
                </a:solidFill>
                <a:cs typeface="B Nazanin" panose="00000400000000000000" pitchFamily="2" charset="-78"/>
              </a:rPr>
              <a:t>میزان مسوولیت پذیری و تربیت دوران کودکی که آن هم به خانواده به خصوص والدین و رفتار آنان مربوط میشود.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اگر از ابتدای کودکی حسن مسوولیت در فرد ایجاد و تقویت شود کمک موثری برای به استقلال رسیدن و رشد اجتماعی در فرد میباشد و اگر نوجوان و اطرافیان آنها آگاه باشند. همه استعدادها می توانند در مسیر کمال حرکت کند.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استقلال طلبی اولین و مهمترین ویژگی این دوران است که از نظر رشد اجتماعی بسیار اهمیت داشته و در طرز فکر و رفتار </a:t>
            </a:r>
            <a:r>
              <a:rPr lang="fa-IR" b="1" dirty="0">
                <a:solidFill>
                  <a:schemeClr val="bg1"/>
                </a:solidFill>
                <a:cs typeface="B Nazanin" panose="00000400000000000000" pitchFamily="2" charset="-78"/>
              </a:rPr>
              <a:t>نوجوان</a:t>
            </a:r>
            <a:r>
              <a:rPr lang="ar-SA" b="1" dirty="0">
                <a:solidFill>
                  <a:schemeClr val="bg1"/>
                </a:solidFill>
                <a:cs typeface="B Nazanin" panose="00000400000000000000" pitchFamily="2" charset="-78"/>
              </a:rPr>
              <a:t> مشاهده میشود. هر چند به دلیل کم تجربگی نیاز مالی و وابستگیهای دیگر هنوز قادر به استقلال کامل </a:t>
            </a:r>
            <a:r>
              <a:rPr lang="ar-SA" b="1" dirty="0" smtClean="0">
                <a:solidFill>
                  <a:schemeClr val="bg1"/>
                </a:solidFill>
                <a:cs typeface="B Nazanin" panose="00000400000000000000" pitchFamily="2" charset="-78"/>
              </a:rPr>
              <a:t>نباشد</a:t>
            </a:r>
            <a:r>
              <a:rPr lang="fa-IR" b="1" dirty="0" smtClean="0">
                <a:solidFill>
                  <a:schemeClr val="bg1"/>
                </a:solidFill>
                <a:cs typeface="B Nazanin" panose="00000400000000000000" pitchFamily="2" charset="-78"/>
              </a:rPr>
              <a:t>.</a:t>
            </a:r>
            <a:endParaRPr lang="fa-IR" b="1" dirty="0">
              <a:solidFill>
                <a:schemeClr val="bg1"/>
              </a:solidFill>
              <a:cs typeface="B Nazanin" panose="00000400000000000000" pitchFamily="2" charset="-78"/>
            </a:endParaRPr>
          </a:p>
          <a:p>
            <a:endParaRPr lang="en-US" dirty="0">
              <a:solidFill>
                <a:schemeClr val="bg1"/>
              </a:solidFill>
            </a:endParaRPr>
          </a:p>
        </p:txBody>
      </p:sp>
    </p:spTree>
    <p:extLst>
      <p:ext uri="{BB962C8B-B14F-4D97-AF65-F5344CB8AC3E}">
        <p14:creationId xmlns:p14="http://schemas.microsoft.com/office/powerpoint/2010/main" val="2918749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313510"/>
            <a:ext cx="11033171" cy="6074228"/>
          </a:xfrm>
        </p:spPr>
        <p:txBody>
          <a:bodyPr vert="horz" lIns="91440" tIns="45720" rIns="91440" bIns="45720" rtlCol="0" anchor="ctr">
            <a:normAutofit/>
          </a:bodyPr>
          <a:lstStyle/>
          <a:p>
            <a:pPr marL="0" algn="r" rtl="1">
              <a:lnSpc>
                <a:spcPct val="150000"/>
              </a:lnSpc>
              <a:buNone/>
            </a:pPr>
            <a:r>
              <a:rPr lang="ar-SA" b="1" dirty="0" smtClean="0">
                <a:cs typeface="B Nazanin" panose="00000400000000000000" pitchFamily="2" charset="-78"/>
              </a:rPr>
              <a:t>رفتار </a:t>
            </a:r>
            <a:r>
              <a:rPr lang="ar-SA" b="1" dirty="0">
                <a:cs typeface="B Nazanin" panose="00000400000000000000" pitchFamily="2" charset="-78"/>
              </a:rPr>
              <a:t>شما در این سن نسبت به اوایل بلوغ تغییر کرده و به رفتار بزرگسالان نزدیک میشود شخصیت شما به تدریج پخته میشود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و </a:t>
            </a:r>
            <a:r>
              <a:rPr lang="ar-SA" b="1" dirty="0">
                <a:cs typeface="B Nazanin" panose="00000400000000000000" pitchFamily="2" charset="-78"/>
              </a:rPr>
              <a:t>اعتماد به نفس تان بالا می رود ولی تجربه کافی وجود </a:t>
            </a:r>
            <a:r>
              <a:rPr lang="ar-SA" b="1" dirty="0" smtClean="0">
                <a:cs typeface="B Nazanin" panose="00000400000000000000" pitchFamily="2" charset="-78"/>
              </a:rPr>
              <a:t>ندارد</a:t>
            </a:r>
            <a:r>
              <a:rPr lang="fa-IR" b="1" dirty="0" smtClean="0">
                <a:cs typeface="B Nazanin" panose="00000400000000000000" pitchFamily="2" charset="-78"/>
              </a:rPr>
              <a:t>.</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معاشرتها و تقلیدها بر شما تأثیر میگذارد رفتار و خودباوری و هویت یابی شما در ارتباطهای متقابل با دیگران شکل میگیرد بنابراین روشها و ارتباطهای نادرست و نامناسب آثار نامطلوبی به جای خواهد گذاشت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دامنه </a:t>
            </a:r>
            <a:r>
              <a:rPr lang="ar-SA" b="1" dirty="0">
                <a:cs typeface="B Nazanin" panose="00000400000000000000" pitchFamily="2" charset="-78"/>
              </a:rPr>
              <a:t>رغبتها و تمایلات در شما گسترده تر شده و علاقه به فعالیتهای مختلف هنری و ورزشی و شرکت در مجالس دوستانه از جمله صحبت و معاشرت با جنس مخالف پدیدار میشود و حتی در مراحل پایانی دوره ،بلوغ ممکن است فکر و تمایل به ازدواج در ذهن شما مطرح شود البته اغلب دختران در این دوره به فکر ازدواج میافتند در حالی که پسران در این سن کمتر خواهان ازدواج هستند</a:t>
            </a:r>
            <a:r>
              <a:rPr lang="ar-SA" b="1" dirty="0" smtClean="0">
                <a:cs typeface="B Nazanin" panose="00000400000000000000" pitchFamily="2" charset="-78"/>
              </a:rPr>
              <a:t>.</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 </a:t>
            </a:r>
            <a:r>
              <a:rPr lang="ar-SA" b="1" dirty="0">
                <a:cs typeface="B Nazanin" panose="00000400000000000000" pitchFamily="2" charset="-78"/>
              </a:rPr>
              <a:t>ازدواج تنها راه مشروع و سالم تأمین نیازهای جسمی و روانی و اجتماعی جوانان است ولی برای یک ازدواج ،موفق آمادگی ،زیستی روانی مادی و اجتماعی لازم بوده و تا رسیدن </a:t>
            </a:r>
            <a:endParaRPr lang="en-US" b="1" dirty="0">
              <a:cs typeface="B Nazanin" panose="00000400000000000000" pitchFamily="2" charset="-78"/>
            </a:endParaRPr>
          </a:p>
        </p:txBody>
      </p:sp>
    </p:spTree>
    <p:extLst>
      <p:ext uri="{BB962C8B-B14F-4D97-AF65-F5344CB8AC3E}">
        <p14:creationId xmlns:p14="http://schemas.microsoft.com/office/powerpoint/2010/main" val="3688630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8085" y="306978"/>
            <a:ext cx="11059297" cy="6028508"/>
          </a:xfrm>
        </p:spPr>
        <p:txBody>
          <a:bodyPr vert="horz" lIns="91440" tIns="45720" rIns="91440" bIns="45720" rtlCol="0" anchor="ctr">
            <a:normAutofit/>
          </a:bodyPr>
          <a:lstStyle/>
          <a:p>
            <a:pPr marL="0" algn="ctr" rtl="1">
              <a:lnSpc>
                <a:spcPct val="150000"/>
              </a:lnSpc>
              <a:buNone/>
            </a:pPr>
            <a:r>
              <a:rPr lang="ar-SA" b="1" dirty="0" smtClean="0">
                <a:cs typeface="B Nazanin" panose="00000400000000000000" pitchFamily="2" charset="-78"/>
              </a:rPr>
              <a:t>بهداشت </a:t>
            </a:r>
            <a:r>
              <a:rPr lang="ar-SA" b="1" dirty="0">
                <a:cs typeface="B Nazanin" panose="00000400000000000000" pitchFamily="2" charset="-78"/>
              </a:rPr>
              <a:t>روانی در دوره بلوغ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همان طور که قبلاً اشاره شد. این دوره از زندگی ممکن است به دلیل تغییر و تحولات سریع در رشد جسمی و روانی و اجتماعی با مجموعه ای از نگرانی ها، هیجانات و بحرانهای خاصی همراه باشد که به منظور مقابله با کنار آمدن با آنها و سازگاری با موقعیت جدید و درنتیجه برخورداری در یک زندگی سالم، پرنشاط و سودمند، به کار بستن نکات مورد توجه در بهداشت روانی نقش بسیار مؤثر و مهمی ایفا می کند.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در </a:t>
            </a:r>
            <a:r>
              <a:rPr lang="ar-SA" b="1" dirty="0">
                <a:cs typeface="B Nazanin" panose="00000400000000000000" pitchFamily="2" charset="-78"/>
              </a:rPr>
              <a:t>این زمینه توصیه ها و مهارتهای مقابله با اختلالات روانی در دوره بلوغ به شرح زیر به </a:t>
            </a:r>
            <a:r>
              <a:rPr lang="fa-IR" b="1" dirty="0" smtClean="0">
                <a:cs typeface="B Nazanin" panose="00000400000000000000" pitchFamily="2" charset="-78"/>
              </a:rPr>
              <a:t>نوجوان </a:t>
            </a:r>
            <a:r>
              <a:rPr lang="ar-SA" b="1" dirty="0" smtClean="0">
                <a:cs typeface="B Nazanin" panose="00000400000000000000" pitchFamily="2" charset="-78"/>
              </a:rPr>
              <a:t>کمک </a:t>
            </a:r>
            <a:r>
              <a:rPr lang="ar-SA" b="1" dirty="0">
                <a:cs typeface="B Nazanin" panose="00000400000000000000" pitchFamily="2" charset="-78"/>
              </a:rPr>
              <a:t>میکند تا این دوره را با آرامش روانی بیشتری طی کنید و در برخورد با مشکلات بهتر و آگاهانه تر عمل کنید. </a:t>
            </a:r>
            <a:endParaRPr lang="fa-IR" b="1" dirty="0" smtClean="0">
              <a:cs typeface="B Nazanin" panose="00000400000000000000" pitchFamily="2" charset="-78"/>
            </a:endParaRPr>
          </a:p>
          <a:p>
            <a:pPr marL="0" algn="ct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775482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383" y="143692"/>
            <a:ext cx="11573692" cy="6322422"/>
          </a:xfrm>
          <a:prstGeom prst="rect">
            <a:avLst/>
          </a:prstGeom>
        </p:spPr>
        <p:txBody>
          <a:bodyPr vert="horz" lIns="91440" tIns="45720" rIns="91440" bIns="45720" rtlCol="0" anchor="ctr">
            <a:normAutofit/>
          </a:bodyPr>
          <a:lstStyle/>
          <a:p>
            <a:pPr indent="-285750" algn="r" rtl="1">
              <a:lnSpc>
                <a:spcPct val="150000"/>
              </a:lnSpc>
              <a:spcBef>
                <a:spcPct val="20000"/>
              </a:spcBef>
              <a:spcAft>
                <a:spcPts val="600"/>
              </a:spcAft>
              <a:buClr>
                <a:schemeClr val="tx1"/>
              </a:buClr>
              <a:buSzPct val="80000"/>
            </a:pPr>
            <a:r>
              <a:rPr lang="ar-SA" sz="2000" b="1" dirty="0">
                <a:solidFill>
                  <a:schemeClr val="bg1"/>
                </a:solidFill>
                <a:cs typeface="B Nazanin" panose="00000400000000000000" pitchFamily="2" charset="-78"/>
              </a:rPr>
              <a:t>ترس</a:t>
            </a:r>
            <a:r>
              <a:rPr lang="ar-SA" sz="2000" b="1" dirty="0">
                <a:cs typeface="B Nazanin" panose="00000400000000000000" pitchFamily="2" charset="-78"/>
              </a:rPr>
              <a:t> </a:t>
            </a:r>
            <a:r>
              <a:rPr lang="ar-SA" sz="2000" b="1" dirty="0">
                <a:solidFill>
                  <a:schemeClr val="bg2">
                    <a:lumMod val="75000"/>
                  </a:schemeClr>
                </a:solidFill>
                <a:cs typeface="B Nazanin" panose="00000400000000000000" pitchFamily="2" charset="-78"/>
              </a:rPr>
              <a:t>یکی از حالات هیجانی در نوجوان است که به طور عمده تخیلی است </a:t>
            </a:r>
            <a:endParaRPr lang="fa-IR" sz="2000" b="1" dirty="0" smtClean="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pPr>
            <a:r>
              <a:rPr lang="ar-SA" sz="2000" b="1" dirty="0" smtClean="0">
                <a:solidFill>
                  <a:schemeClr val="bg2">
                    <a:lumMod val="75000"/>
                  </a:schemeClr>
                </a:solidFill>
                <a:cs typeface="B Nazanin" panose="00000400000000000000" pitchFamily="2" charset="-78"/>
              </a:rPr>
              <a:t>(</a:t>
            </a:r>
            <a:r>
              <a:rPr lang="ar-SA" sz="2000" b="1" dirty="0">
                <a:solidFill>
                  <a:schemeClr val="bg2">
                    <a:lumMod val="75000"/>
                  </a:schemeClr>
                </a:solidFill>
                <a:cs typeface="B Nazanin" panose="00000400000000000000" pitchFamily="2" charset="-78"/>
              </a:rPr>
              <a:t>یعنی بیشتر ساخته ذهن است و مانع فعالیتهای نوجوانان شده و در رشد اجتماعی آنان </a:t>
            </a:r>
            <a:r>
              <a:rPr lang="fa-IR" sz="2000" b="1" dirty="0" smtClean="0">
                <a:solidFill>
                  <a:schemeClr val="bg2">
                    <a:lumMod val="75000"/>
                  </a:schemeClr>
                </a:solidFill>
                <a:cs typeface="B Nazanin" panose="00000400000000000000" pitchFamily="2" charset="-78"/>
              </a:rPr>
              <a:t>اثر میگذارد . </a:t>
            </a:r>
            <a:endParaRPr lang="en-US" sz="2000" b="1" dirty="0">
              <a:cs typeface="B Nazanin" panose="00000400000000000000" pitchFamily="2" charset="-78"/>
            </a:endParaRP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2">
                    <a:lumMod val="75000"/>
                  </a:schemeClr>
                </a:solidFill>
                <a:cs typeface="B Nazanin" panose="00000400000000000000" pitchFamily="2" charset="-78"/>
              </a:rPr>
              <a:t>این </a:t>
            </a:r>
            <a:r>
              <a:rPr lang="ar-SA" sz="2000" b="1" dirty="0">
                <a:solidFill>
                  <a:schemeClr val="bg2">
                    <a:lumMod val="75000"/>
                  </a:schemeClr>
                </a:solidFill>
                <a:cs typeface="B Nazanin" panose="00000400000000000000" pitchFamily="2" charset="-78"/>
              </a:rPr>
              <a:t>ترس ها و نگرانیهای دوران نوجوانی معمولاً با احساس بی کفایتی اجتماعی و عدم اطمینان در تصمیم گیری ها همراه است. برای از بین بردن این حالات، </a:t>
            </a:r>
            <a:r>
              <a:rPr lang="fa-IR" sz="2000" b="1" dirty="0" smtClean="0">
                <a:solidFill>
                  <a:schemeClr val="bg2">
                    <a:lumMod val="75000"/>
                  </a:schemeClr>
                </a:solidFill>
                <a:cs typeface="B Nazanin" panose="00000400000000000000" pitchFamily="2" charset="-78"/>
              </a:rPr>
              <a:t>نوجوان</a:t>
            </a:r>
            <a:r>
              <a:rPr lang="ar-SA" sz="2000" b="1" dirty="0" smtClean="0">
                <a:solidFill>
                  <a:schemeClr val="bg2">
                    <a:lumMod val="75000"/>
                  </a:schemeClr>
                </a:solidFill>
                <a:cs typeface="B Nazanin" panose="00000400000000000000" pitchFamily="2" charset="-78"/>
              </a:rPr>
              <a:t> </a:t>
            </a:r>
            <a:r>
              <a:rPr lang="ar-SA" sz="2000" b="1" dirty="0">
                <a:solidFill>
                  <a:schemeClr val="bg2">
                    <a:lumMod val="75000"/>
                  </a:schemeClr>
                </a:solidFill>
                <a:cs typeface="B Nazanin" panose="00000400000000000000" pitchFamily="2" charset="-78"/>
              </a:rPr>
              <a:t>باید </a:t>
            </a:r>
            <a:r>
              <a:rPr lang="fa-IR" sz="2000" b="1" dirty="0" smtClean="0">
                <a:solidFill>
                  <a:schemeClr val="bg2">
                    <a:lumMod val="75000"/>
                  </a:schemeClr>
                </a:solidFill>
                <a:cs typeface="B Nazanin" panose="00000400000000000000" pitchFamily="2" charset="-78"/>
              </a:rPr>
              <a:t>سعی </a:t>
            </a:r>
            <a:r>
              <a:rPr lang="ar-SA" sz="2000" b="1" dirty="0" smtClean="0">
                <a:solidFill>
                  <a:schemeClr val="bg2">
                    <a:lumMod val="75000"/>
                  </a:schemeClr>
                </a:solidFill>
                <a:cs typeface="B Nazanin" panose="00000400000000000000" pitchFamily="2" charset="-78"/>
              </a:rPr>
              <a:t>کند </a:t>
            </a:r>
            <a:r>
              <a:rPr lang="ar-SA" sz="2000" b="1" dirty="0">
                <a:solidFill>
                  <a:schemeClr val="bg2">
                    <a:lumMod val="75000"/>
                  </a:schemeClr>
                </a:solidFill>
                <a:cs typeface="B Nazanin" panose="00000400000000000000" pitchFamily="2" charset="-78"/>
              </a:rPr>
              <a:t>به تدریج موفقیتها و تجربه های مثبت و خوشایند را با حوادث ترس آور جایگزین نمایید </a:t>
            </a:r>
            <a:endParaRPr lang="fa-IR" sz="2000" b="1" dirty="0" smtClean="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2">
                    <a:lumMod val="75000"/>
                  </a:schemeClr>
                </a:solidFill>
                <a:cs typeface="B Nazanin" panose="00000400000000000000" pitchFamily="2" charset="-78"/>
              </a:rPr>
              <a:t>به </a:t>
            </a:r>
            <a:r>
              <a:rPr lang="ar-SA" sz="2000" b="1" dirty="0">
                <a:solidFill>
                  <a:schemeClr val="bg2">
                    <a:lumMod val="75000"/>
                  </a:schemeClr>
                </a:solidFill>
                <a:cs typeface="B Nazanin" panose="00000400000000000000" pitchFamily="2" charset="-78"/>
              </a:rPr>
              <a:t>عنوان مثال اگر شما در مقایسه با سایر بچه های کلاس قد کوتاه تری دارید و این مساله موجب ترس و نگرانی شما در برخورد با دیگران می شود. می توانید استعداد و توانایی درسی و با موفقیت در زمینه های دیگر مثل هنر یا ورزش را برای خود ملاک قرار دهید. با یاد گرفتن مهارتهای اجتماعی شرکت در فعالیتها یا ورزشهای گروهی کارهای هنری و فرهنگی و دریافت راهنماییهای تحصیلی و یا شغلی مناسب از افراد شایسته و آگاه از جمله ،والدین مربیان و اولیای مدرسه میتوانید موجب کاهش ترس و نگرانی خود </a:t>
            </a:r>
            <a:r>
              <a:rPr lang="ar-SA" sz="2000" b="1" dirty="0" smtClean="0">
                <a:solidFill>
                  <a:schemeClr val="bg2">
                    <a:lumMod val="75000"/>
                  </a:schemeClr>
                </a:solidFill>
                <a:cs typeface="B Nazanin" panose="00000400000000000000" pitchFamily="2" charset="-78"/>
              </a:rPr>
              <a:t>شوید</a:t>
            </a:r>
            <a:r>
              <a:rPr lang="fa-IR" sz="2000" b="1" dirty="0" smtClean="0">
                <a:solidFill>
                  <a:schemeClr val="bg2">
                    <a:lumMod val="75000"/>
                  </a:schemeClr>
                </a:solidFill>
                <a:cs typeface="B Nazanin" panose="00000400000000000000" pitchFamily="2" charset="-78"/>
              </a:rPr>
              <a:t>.</a:t>
            </a:r>
            <a:endParaRPr lang="en-US" sz="2000" b="1" dirty="0">
              <a:solidFill>
                <a:schemeClr val="bg2">
                  <a:lumMod val="75000"/>
                </a:schemeClr>
              </a:solidFill>
              <a:cs typeface="B Nazanin" panose="00000400000000000000" pitchFamily="2" charset="-78"/>
            </a:endParaRPr>
          </a:p>
        </p:txBody>
      </p:sp>
      <p:sp>
        <p:nvSpPr>
          <p:cNvPr id="2" name="Rectangle 1"/>
          <p:cNvSpPr/>
          <p:nvPr/>
        </p:nvSpPr>
        <p:spPr>
          <a:xfrm>
            <a:off x="3831582" y="657888"/>
            <a:ext cx="5287025" cy="400110"/>
          </a:xfrm>
          <a:prstGeom prst="rect">
            <a:avLst/>
          </a:prstGeom>
        </p:spPr>
        <p:txBody>
          <a:bodyPr wrap="none">
            <a:spAutoFit/>
          </a:bodyPr>
          <a:lstStyle/>
          <a:p>
            <a:r>
              <a:rPr lang="ar-SA" sz="2000" b="1" dirty="0">
                <a:solidFill>
                  <a:schemeClr val="bg2">
                    <a:lumMod val="75000"/>
                  </a:schemeClr>
                </a:solidFill>
                <a:cs typeface="B Nazanin" panose="00000400000000000000" pitchFamily="2" charset="-78"/>
              </a:rPr>
              <a:t>توصیه ها و مهارتهای مقابله با اختلالات روانی در دوره بلوغ </a:t>
            </a:r>
            <a:endParaRPr lang="en-US" sz="2000" b="1" dirty="0">
              <a:solidFill>
                <a:schemeClr val="bg2">
                  <a:lumMod val="75000"/>
                </a:schemeClr>
              </a:solidFill>
              <a:cs typeface="B Nazanin" panose="00000400000000000000" pitchFamily="2" charset="-78"/>
            </a:endParaRPr>
          </a:p>
        </p:txBody>
      </p:sp>
      <p:pic>
        <p:nvPicPr>
          <p:cNvPr id="5" name="Picture 4" descr="26"/>
          <p:cNvPicPr/>
          <p:nvPr/>
        </p:nvPicPr>
        <p:blipFill rotWithShape="1">
          <a:blip r:embed="rId2">
            <a:extLst>
              <a:ext uri="{28A0092B-C50C-407E-A947-70E740481C1C}">
                <a14:useLocalDpi xmlns:a14="http://schemas.microsoft.com/office/drawing/2010/main" val="0"/>
              </a:ext>
            </a:extLst>
          </a:blip>
          <a:srcRect b="7667"/>
          <a:stretch/>
        </p:blipFill>
        <p:spPr bwMode="auto">
          <a:xfrm>
            <a:off x="637903" y="333238"/>
            <a:ext cx="2562497" cy="216176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05143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685800"/>
            <a:ext cx="11652068" cy="5806440"/>
          </a:xfrm>
        </p:spPr>
        <p:txBody>
          <a:bodyPr vert="horz" lIns="91440" tIns="45720" rIns="91440" bIns="45720" rtlCol="0" anchor="ctr">
            <a:normAutofit fontScale="85000" lnSpcReduction="10000"/>
          </a:bodyPr>
          <a:lstStyle/>
          <a:p>
            <a:pPr marL="0" algn="r" rtl="1">
              <a:lnSpc>
                <a:spcPct val="150000"/>
              </a:lnSpc>
              <a:buNone/>
            </a:pPr>
            <a:r>
              <a:rPr lang="ar-SA" b="1" dirty="0">
                <a:cs typeface="B Nazanin" panose="00000400000000000000" pitchFamily="2" charset="-78"/>
              </a:rPr>
              <a:t>یکی دیگر از حالات روانی در این دوران خشم است که ممکن است بیشتر به دنبال برخورد با والدین و مربیان در زمینه وظایف و تکالیف خانه و مدرسه و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فعالیتهای </a:t>
            </a:r>
            <a:r>
              <a:rPr lang="ar-SA" b="1" dirty="0">
                <a:cs typeface="B Nazanin" panose="00000400000000000000" pitchFamily="2" charset="-78"/>
              </a:rPr>
              <a:t>اجتماعی بروز کند شما می توانید با شناخت و آگاهی بیشتر و پی بردن به علل پیدایش خشم و </a:t>
            </a:r>
            <a:r>
              <a:rPr lang="ar-SA" b="1" dirty="0" smtClean="0">
                <a:cs typeface="B Nazanin" panose="00000400000000000000" pitchFamily="2" charset="-78"/>
              </a:rPr>
              <a:t>تا </a:t>
            </a:r>
            <a:r>
              <a:rPr lang="ar-SA" b="1" dirty="0">
                <a:cs typeface="B Nazanin" panose="00000400000000000000" pitchFamily="2" charset="-78"/>
              </a:rPr>
              <a:t>حد زیادی آن را کنترل نمایید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شما </a:t>
            </a:r>
            <a:r>
              <a:rPr lang="ar-SA" b="1" dirty="0">
                <a:cs typeface="B Nazanin" panose="00000400000000000000" pitchFamily="2" charset="-78"/>
              </a:rPr>
              <a:t>می توانید با والدین و مربیان خود صحبت کنید و همه افکار احساسات و دلایل خود را در زمینه موضوع مورد بحث در میان بگذارید مشورت با افراد آگاه و مطمن مانند یک روانشاس یا مشاور با تجربه به مقدار زیاد در رفع مشکل به شما کمک می کند. ورزش و مطالعه نیز راه دیگری برای به دست آوردن آرامش است </a:t>
            </a:r>
            <a:endParaRPr lang="en-US" b="1" dirty="0">
              <a:cs typeface="B Nazanin" panose="00000400000000000000" pitchFamily="2" charset="-78"/>
            </a:endParaRPr>
          </a:p>
          <a:p>
            <a:pPr marL="0" algn="r" rtl="1">
              <a:lnSpc>
                <a:spcPct val="150000"/>
              </a:lnSpc>
              <a:buNone/>
            </a:pP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حسادت </a:t>
            </a:r>
            <a:r>
              <a:rPr lang="ar-SA" b="1" dirty="0">
                <a:cs typeface="B Nazanin" panose="00000400000000000000" pitchFamily="2" charset="-78"/>
              </a:rPr>
              <a:t>نیز مشکل دیگری است که به طور عمده در نتیجه تبعیض والدین و مربیان ممکن است در شما بروز کند از طریق مشورت و گفتگو و در میان گذاشتن دلایل منطقی خود با والدین و مربیان میتوانید در حل این مشکل بکوشید شما از طریق تنظیم برنامه های روزانه یا هفتگی فعال و منظم از قبیل فعالیت های مذهبی هنری ورزشی اجتماعی و شرکت در گروههای مختلف ورزشی، فرهنگی و غیره می توانید برای حل یا کنترل مشکلاتی از قبیل افسردگی، گوشه گیری و خودارضایی بهره فراوان ببرید </a:t>
            </a:r>
            <a:r>
              <a:rPr lang="fa-IR" b="1" dirty="0" smtClean="0">
                <a:cs typeface="B Nazanin" panose="00000400000000000000" pitchFamily="2" charset="-78"/>
              </a:rPr>
              <a:t>.</a:t>
            </a:r>
          </a:p>
          <a:p>
            <a:pPr marL="0" algn="r" rtl="1">
              <a:lnSpc>
                <a:spcPct val="150000"/>
              </a:lnSpc>
              <a:buNone/>
            </a:pPr>
            <a:r>
              <a:rPr lang="ar-SA" b="1" dirty="0" smtClean="0">
                <a:cs typeface="B Nazanin" panose="00000400000000000000" pitchFamily="2" charset="-78"/>
              </a:rPr>
              <a:t>غرایز </a:t>
            </a:r>
            <a:r>
              <a:rPr lang="ar-SA" b="1" dirty="0">
                <a:cs typeface="B Nazanin" panose="00000400000000000000" pitchFamily="2" charset="-78"/>
              </a:rPr>
              <a:t>در این مرحله با قرار گرفتن در مسیر درست و منطقی قابل کنترل میباشد و با استفاده از تعالیم اخلاقی و مذهبی میتوان از بسیاری از مشکلات و بیماریهای مختلف نظیر ایدز پیشگیری نمود - در صورت تداوم مشکلاتی مثل گوشه گیری و افسردگی، اضطراب و نگرانی و تغییرات و مشکلات خلقی و هیجانی ،دیگر مراجعه به روانشناس با تجربه و انجام مشاوره کمک موثری به رفع آنها میکند مشورت با والدین آگاه معلمان و مشاورین دلسوز به نوجوانان کمک میکند تا در برابر مشکلات خلقی رفتاری و اجتماعی راه حلی منطقی و صحیح را در پیش بگیرند و دوران نوجوانی را با انرژی نشاط و سلامت افزون تری طی کنند.</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958835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6571" y="470264"/>
            <a:ext cx="11234057" cy="3592286"/>
          </a:xfrm>
          <a:prstGeom prst="rect">
            <a:avLst/>
          </a:prstGeom>
        </p:spPr>
        <p:txBody>
          <a:bodyPr vert="horz" lIns="91440" tIns="45720" rIns="91440" bIns="45720" rtlCol="0" anchor="ctr">
            <a:normAutofit/>
          </a:bodyPr>
          <a:lstStyle/>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2">
                    <a:lumMod val="75000"/>
                  </a:schemeClr>
                </a:solidFill>
                <a:cs typeface="B Nazanin" panose="00000400000000000000" pitchFamily="2" charset="-78"/>
              </a:rPr>
              <a:t>مسأله مهم دیگر انتخاب دوستان است دوستان ناشایست ممکن است برای نوجوانان مشکلات اخلاقی و رفتاری بسیاری ایجاد نموده و آنها را از مسیر سلامتی و نشاط به بیراهه های فساد و بیماری از قبیل استعمال سیگار با مواد مخدر، بی بند و باریهای اخلاقی منحرف سازند پس نوجوانان باید با دقت نظر و توجه بیشتری دوستان خود را انتخاب کنند و در این میان از مشورت با والدین و مربیان و استفاده از نظرات منطقی و هدایت کننده آنان غافل نباشند. </a:t>
            </a:r>
            <a:endParaRPr lang="en-US" sz="2000" b="1" dirty="0">
              <a:solidFill>
                <a:schemeClr val="bg2">
                  <a:lumMod val="75000"/>
                </a:schemeClr>
              </a:solidFill>
              <a:cs typeface="B Nazanin" panose="00000400000000000000" pitchFamily="2" charset="-78"/>
            </a:endParaRPr>
          </a:p>
        </p:txBody>
      </p:sp>
      <p:pic>
        <p:nvPicPr>
          <p:cNvPr id="1026" name="Picture 2" descr="معیارهای انتخاب دوست در نوجوانی – فرزند پرتا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1" y="3239589"/>
            <a:ext cx="5526768" cy="3495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517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Rectangle 3"/>
          <p:cNvSpPr/>
          <p:nvPr/>
        </p:nvSpPr>
        <p:spPr>
          <a:xfrm>
            <a:off x="757646" y="391885"/>
            <a:ext cx="10855234" cy="6152606"/>
          </a:xfrm>
          <a:prstGeom prst="rect">
            <a:avLst/>
          </a:prstGeom>
        </p:spPr>
        <p:txBody>
          <a:bodyPr vert="horz" lIns="91440" tIns="45720" rIns="91440" bIns="45720" rtlCol="0" anchor="ctr">
            <a:normAutofit/>
          </a:bodyPr>
          <a:lstStyle/>
          <a:p>
            <a:pPr indent="-285750" algn="r" rtl="1">
              <a:lnSpc>
                <a:spcPct val="150000"/>
              </a:lnSpc>
              <a:spcBef>
                <a:spcPct val="20000"/>
              </a:spcBef>
              <a:spcAft>
                <a:spcPts val="600"/>
              </a:spcAft>
              <a:buClr>
                <a:schemeClr val="tx1"/>
              </a:buClr>
              <a:buSzPct val="80000"/>
            </a:pPr>
            <a:r>
              <a:rPr lang="ar-SA" sz="2000" b="1" dirty="0">
                <a:solidFill>
                  <a:schemeClr val="bg1"/>
                </a:solidFill>
                <a:cs typeface="B Nazanin" panose="00000400000000000000" pitchFamily="2" charset="-78"/>
              </a:rPr>
              <a:t>نوجوانان باید سعی کنند خود را بشناسند و حدود تواناییها و محدودیت ها و نقاط قوت و ضعف خود را دریابند و در جهت تقویت نقاط مثبت خود تلاش کرده و کنند که نقاط منفی را هم اصلاح نمایند آنها باید از جنسیت و توانایی های ذهنی خود راضی باشند و نسبت به خود اعتماد به نفس و نگرش مثبت داشته </a:t>
            </a:r>
            <a:r>
              <a:rPr lang="ar-SA" sz="2000" b="1" dirty="0" smtClean="0">
                <a:solidFill>
                  <a:schemeClr val="bg1"/>
                </a:solidFill>
                <a:cs typeface="B Nazanin" panose="00000400000000000000" pitchFamily="2" charset="-78"/>
              </a:rPr>
              <a:t>باشند</a:t>
            </a:r>
            <a:r>
              <a:rPr lang="fa-IR" sz="2000" b="1" dirty="0" smtClean="0">
                <a:solidFill>
                  <a:schemeClr val="bg1"/>
                </a:solidFill>
                <a:cs typeface="B Nazanin" panose="00000400000000000000" pitchFamily="2" charset="-78"/>
              </a:rPr>
              <a:t>.</a:t>
            </a:r>
            <a:endParaRPr lang="en-US" sz="2000" b="1" dirty="0">
              <a:solidFill>
                <a:schemeClr val="bg1"/>
              </a:solidFill>
              <a:cs typeface="B Nazanin" panose="00000400000000000000" pitchFamily="2" charset="-78"/>
            </a:endParaRPr>
          </a:p>
          <a:p>
            <a:pPr indent="-285750" algn="ct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1"/>
                </a:solidFill>
                <a:cs typeface="B Nazanin" panose="00000400000000000000" pitchFamily="2" charset="-78"/>
              </a:rPr>
              <a:t>نوجوانان </a:t>
            </a:r>
            <a:r>
              <a:rPr lang="ar-SA" sz="2000" b="1" dirty="0">
                <a:solidFill>
                  <a:schemeClr val="bg1"/>
                </a:solidFill>
                <a:cs typeface="B Nazanin" panose="00000400000000000000" pitchFamily="2" charset="-78"/>
              </a:rPr>
              <a:t>باید بدانند که زندگی واقعی بدون استثناء بسیار پیچیده تر و مشکل تر و به همان اندازه جالب توجه تر و رضایت بخش تر است همه ما گه گاه با رخدادهایی منفی روبه رو میشویم ولی آنچه مهم است اجتناب از مشکلات نیست بلکه مهم تر از آن یافتن راههایی سالم و مؤثر برای روبه رو شدن و پاسخ دادن به مشکلات است. </a:t>
            </a:r>
            <a:r>
              <a:rPr lang="ar-SA" sz="2000" b="1" dirty="0" smtClean="0">
                <a:solidFill>
                  <a:schemeClr val="bg1"/>
                </a:solidFill>
                <a:cs typeface="B Nazanin" panose="00000400000000000000" pitchFamily="2" charset="-78"/>
              </a:rPr>
              <a:t>در </a:t>
            </a:r>
            <a:r>
              <a:rPr lang="ar-SA" sz="2000" b="1" dirty="0">
                <a:solidFill>
                  <a:schemeClr val="bg1"/>
                </a:solidFill>
                <a:cs typeface="B Nazanin" panose="00000400000000000000" pitchFamily="2" charset="-78"/>
              </a:rPr>
              <a:t>طی همین فرایند روبه رو شدن و حل مسایل است که زندگی معنا پیدا میکند و تنها به سبب وجود مسائل و مشکلات است که ذهن و روح ما رشد </a:t>
            </a:r>
            <a:r>
              <a:rPr lang="ar-SA" sz="2000" b="1" dirty="0" smtClean="0">
                <a:solidFill>
                  <a:schemeClr val="bg1"/>
                </a:solidFill>
                <a:cs typeface="B Nazanin" panose="00000400000000000000" pitchFamily="2" charset="-78"/>
              </a:rPr>
              <a:t>میکند</a:t>
            </a:r>
            <a:r>
              <a:rPr lang="fa-IR" sz="2000" b="1" dirty="0" smtClean="0">
                <a:solidFill>
                  <a:schemeClr val="bg1"/>
                </a:solidFill>
                <a:cs typeface="B Nazanin" panose="00000400000000000000" pitchFamily="2" charset="-78"/>
              </a:rPr>
              <a:t>.</a:t>
            </a: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1"/>
                </a:solidFill>
                <a:cs typeface="B Nazanin" panose="00000400000000000000" pitchFamily="2" charset="-78"/>
              </a:rPr>
              <a:t>باید </a:t>
            </a:r>
            <a:r>
              <a:rPr lang="ar-SA" sz="2000" b="1" dirty="0">
                <a:solidFill>
                  <a:schemeClr val="bg1"/>
                </a:solidFill>
                <a:cs typeface="B Nazanin" panose="00000400000000000000" pitchFamily="2" charset="-78"/>
              </a:rPr>
              <a:t>پذیرفت که در دنیا هیچ چیز کامل نیست ولی در هر رشته از فعالیت های منجر به کامیابی درجات بالایی وجود دارد که از طریق تلاش برای رسیدن به این درجات نسبتاً بالا، باید خوشنود </a:t>
            </a:r>
            <a:r>
              <a:rPr lang="fa-IR" sz="2000" b="1" dirty="0" smtClean="0">
                <a:solidFill>
                  <a:schemeClr val="bg1"/>
                </a:solidFill>
                <a:cs typeface="B Nazanin" panose="00000400000000000000" pitchFamily="2" charset="-78"/>
              </a:rPr>
              <a:t>شد.</a:t>
            </a:r>
            <a:endParaRPr lang="en-US" sz="2000" b="1" dirty="0">
              <a:solidFill>
                <a:schemeClr val="bg1"/>
              </a:solidFill>
              <a:cs typeface="B Nazanin" panose="00000400000000000000" pitchFamily="2" charset="-78"/>
            </a:endParaRPr>
          </a:p>
        </p:txBody>
      </p:sp>
      <p:sp>
        <p:nvSpPr>
          <p:cNvPr id="2" name="Rectangle 1"/>
          <p:cNvSpPr/>
          <p:nvPr/>
        </p:nvSpPr>
        <p:spPr>
          <a:xfrm>
            <a:off x="2338251" y="561703"/>
            <a:ext cx="7537269" cy="391886"/>
          </a:xfrm>
          <a:prstGeom prst="rect">
            <a:avLst/>
          </a:prstGeom>
          <a:solidFill>
            <a:schemeClr val="tx2">
              <a:lumMod val="7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t>توصیه ها </a:t>
            </a:r>
            <a:endParaRPr lang="en-US" dirty="0"/>
          </a:p>
        </p:txBody>
      </p:sp>
    </p:spTree>
    <p:extLst>
      <p:ext uri="{BB962C8B-B14F-4D97-AF65-F5344CB8AC3E}">
        <p14:creationId xmlns:p14="http://schemas.microsoft.com/office/powerpoint/2010/main" val="3811434751"/>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Rectangle 3"/>
          <p:cNvSpPr/>
          <p:nvPr/>
        </p:nvSpPr>
        <p:spPr>
          <a:xfrm>
            <a:off x="352697" y="1175657"/>
            <a:ext cx="11403874" cy="4595154"/>
          </a:xfrm>
          <a:prstGeom prst="rect">
            <a:avLst/>
          </a:prstGeom>
        </p:spPr>
        <p:txBody>
          <a:bodyPr vert="horz" lIns="91440" tIns="45720" rIns="91440" bIns="45720" rtlCol="0" anchor="ctr">
            <a:normAutofit/>
          </a:bodyPr>
          <a:lstStyle/>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1"/>
                </a:solidFill>
                <a:cs typeface="B Nazanin" panose="00000400000000000000" pitchFamily="2" charset="-78"/>
              </a:rPr>
              <a:t>- سعی کنید ذهن خود را همیشه بر جنبه های لذت بخش زندگی و کارهایی که ممکن است سبب بهتر شدن موقعیت شما ،شوند متمرکز سازید. هیچ چیز به اندازه شکست و ناکامی به کارایی شما صدمه نمیزند و هیچ چیز به اندازه موفقیت به آن کمک نمیکند حتی پس از تحمل بزرگترین شکستها سعی کنید با به یاد آوردن و برشمردن موفقیتهای قبلی خود که هیچ کس نمیتواند آنها را انکار کند با افکار مربوط به شکست و بی ارزشی مبارزه کنید؛ </a:t>
            </a:r>
            <a:endParaRPr lang="en-US" sz="2000" b="1" dirty="0">
              <a:solidFill>
                <a:schemeClr val="bg1"/>
              </a:solidFill>
              <a:cs typeface="B Nazanin" panose="00000400000000000000" pitchFamily="2" charset="-78"/>
            </a:endParaRP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1"/>
                </a:solidFill>
                <a:cs typeface="B Nazanin" panose="00000400000000000000" pitchFamily="2" charset="-78"/>
              </a:rPr>
              <a:t>هنگام </a:t>
            </a:r>
            <a:r>
              <a:rPr lang="ar-SA" sz="2000" b="1" dirty="0">
                <a:solidFill>
                  <a:schemeClr val="bg1"/>
                </a:solidFill>
                <a:cs typeface="B Nazanin" panose="00000400000000000000" pitchFamily="2" charset="-78"/>
              </a:rPr>
              <a:t>رو به رو شدن با وظیفه ای که بسیار دردناک است ولی در عین حال برای رسیدن به اهداف تان اجتناب ناپذیر است انجام آن را به تأخیر نیندازید. به عنوان مثال برای درمان دملی چرکین بهتر است مستقیماً آن را با چاقو از وسط ببرید و به درد و ناراحتی خاتمه دهید نه این که با بریدن تدریجی سطح آن با نوک چاقو </a:t>
            </a:r>
            <a:r>
              <a:rPr lang="ar-SA" sz="2000" b="1" dirty="0" smtClean="0">
                <a:solidFill>
                  <a:schemeClr val="bg1"/>
                </a:solidFill>
                <a:cs typeface="B Nazanin" panose="00000400000000000000" pitchFamily="2" charset="-78"/>
              </a:rPr>
              <a:t>مدت</a:t>
            </a:r>
            <a:r>
              <a:rPr lang="fa-IR" sz="2000" b="1" dirty="0" smtClean="0">
                <a:solidFill>
                  <a:schemeClr val="bg1"/>
                </a:solidFill>
                <a:cs typeface="B Nazanin" panose="00000400000000000000" pitchFamily="2" charset="-78"/>
              </a:rPr>
              <a:t> طولانی درد بکشید </a:t>
            </a:r>
            <a:endParaRPr lang="en-US" sz="2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684034746"/>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Rectangle 3"/>
          <p:cNvSpPr/>
          <p:nvPr/>
        </p:nvSpPr>
        <p:spPr>
          <a:xfrm>
            <a:off x="548640" y="169817"/>
            <a:ext cx="11090365" cy="6426926"/>
          </a:xfrm>
          <a:prstGeom prst="rect">
            <a:avLst/>
          </a:prstGeom>
        </p:spPr>
        <p:txBody>
          <a:bodyPr vert="horz" lIns="91440" tIns="45720" rIns="91440" bIns="45720" rtlCol="0" anchor="ctr">
            <a:normAutofit/>
          </a:bodyPr>
          <a:lstStyle/>
          <a:p>
            <a:pPr indent="-285750" algn="ct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2">
                    <a:lumMod val="75000"/>
                  </a:schemeClr>
                </a:solidFill>
                <a:cs typeface="B Nazanin" panose="00000400000000000000" pitchFamily="2" charset="-78"/>
              </a:rPr>
              <a:t>هویت طلبی </a:t>
            </a:r>
            <a:endParaRPr lang="en-US" sz="2000" b="1" dirty="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2">
                    <a:lumMod val="75000"/>
                  </a:schemeClr>
                </a:solidFill>
                <a:cs typeface="B Nazanin" panose="00000400000000000000" pitchFamily="2" charset="-78"/>
              </a:rPr>
              <a:t>هویت عبارت است از ابعاد مختلف خصوصیات یک فرد وقتی به صورت هماهنگ و رضایت </a:t>
            </a:r>
            <a:r>
              <a:rPr lang="ar-SA" sz="2000" b="1" dirty="0" smtClean="0">
                <a:solidFill>
                  <a:schemeClr val="bg2">
                    <a:lumMod val="75000"/>
                  </a:schemeClr>
                </a:solidFill>
                <a:cs typeface="B Nazanin" panose="00000400000000000000" pitchFamily="2" charset="-78"/>
              </a:rPr>
              <a:t>بخش </a:t>
            </a:r>
            <a:r>
              <a:rPr lang="ar-SA" sz="2000" b="1" dirty="0">
                <a:solidFill>
                  <a:schemeClr val="bg2">
                    <a:lumMod val="75000"/>
                  </a:schemeClr>
                </a:solidFill>
                <a:cs typeface="B Nazanin" panose="00000400000000000000" pitchFamily="2" charset="-78"/>
              </a:rPr>
              <a:t>در وجود او سازمان داده شوند. بدین ترتیب مهم ترین ابعاد هویت عبارتند از مشخصات فردی ،جنس ،ملیت رشته تحصیلی شغل خانواده ویژگی های دوستان مورد انتخاب ویژگیهای همسر مورد انتخاب سمت گیری ،سیاسی ،ارزشهای اعتقادی، ایدئولوژی گرایشهای هنری و ورزشی و منظور از «سازماندهی ابعاد مختلف هویت به صورت هماهنگ و رضایت بخش این است که فرد این ویژگیها را بشناسد و مشخص نماید و در جهت دستیابی به آنها تلاش هماهنگ و مستمر به عمل </a:t>
            </a:r>
            <a:r>
              <a:rPr lang="ar-SA" sz="2000" b="1" dirty="0" smtClean="0">
                <a:solidFill>
                  <a:schemeClr val="bg2">
                    <a:lumMod val="75000"/>
                  </a:schemeClr>
                </a:solidFill>
                <a:cs typeface="B Nazanin" panose="00000400000000000000" pitchFamily="2" charset="-78"/>
              </a:rPr>
              <a:t>آورد</a:t>
            </a:r>
            <a:r>
              <a:rPr lang="fa-IR" sz="2000" b="1" dirty="0" smtClean="0">
                <a:solidFill>
                  <a:schemeClr val="bg2">
                    <a:lumMod val="75000"/>
                  </a:schemeClr>
                </a:solidFill>
                <a:cs typeface="B Nazanin" panose="00000400000000000000" pitchFamily="2" charset="-78"/>
              </a:rPr>
              <a:t>.</a:t>
            </a:r>
          </a:p>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2">
                    <a:lumMod val="75000"/>
                  </a:schemeClr>
                </a:solidFill>
                <a:cs typeface="B Nazanin" panose="00000400000000000000" pitchFamily="2" charset="-78"/>
              </a:rPr>
              <a:t>برای </a:t>
            </a:r>
            <a:r>
              <a:rPr lang="ar-SA" sz="2000" b="1" dirty="0">
                <a:solidFill>
                  <a:schemeClr val="bg2">
                    <a:lumMod val="75000"/>
                  </a:schemeClr>
                </a:solidFill>
                <a:cs typeface="B Nazanin" panose="00000400000000000000" pitchFamily="2" charset="-78"/>
              </a:rPr>
              <a:t>دستیابی به هویت لازم است تلاش و کوشش مستمری را به عمل آورید تا بتوانید خصوصیات مختلف خود را شناخته و جوابهای مناسبی را حداقل برای این سؤالات بیایید من کیستم؟ از کجا آمده ام؟ به کجا میروم؟ چه نوع دوستانی را می خواهم؟ خصوصیات همسر آینده ام چه باید باشد؟ ارزشهای مورد اعتقاد و مکتبی ام چیست؟ و خلاصه این که ابعاد مختلف وجودم بایستی در چه مسیری قرار گیرد تا به که براساس آنها بتواند رفتار خود و دیگران را هدایت و ارزیابی </a:t>
            </a:r>
            <a:r>
              <a:rPr lang="ar-SA" sz="2000" b="1" dirty="0" smtClean="0">
                <a:solidFill>
                  <a:schemeClr val="bg2">
                    <a:lumMod val="75000"/>
                  </a:schemeClr>
                </a:solidFill>
                <a:cs typeface="B Nazanin" panose="00000400000000000000" pitchFamily="2" charset="-78"/>
              </a:rPr>
              <a:t>کند</a:t>
            </a:r>
            <a:r>
              <a:rPr lang="fa-IR" sz="2000" b="1" dirty="0" smtClean="0">
                <a:solidFill>
                  <a:schemeClr val="bg2">
                    <a:lumMod val="75000"/>
                  </a:schemeClr>
                </a:solidFill>
                <a:cs typeface="B Nazanin" panose="00000400000000000000" pitchFamily="2" charset="-78"/>
              </a:rPr>
              <a:t> و به سعادت و آرامش برسد . </a:t>
            </a:r>
            <a:r>
              <a:rPr lang="ar-SA" sz="2000" b="1" dirty="0" smtClean="0">
                <a:solidFill>
                  <a:schemeClr val="bg2">
                    <a:lumMod val="75000"/>
                  </a:schemeClr>
                </a:solidFill>
                <a:cs typeface="B Nazanin" panose="00000400000000000000" pitchFamily="2" charset="-78"/>
              </a:rPr>
              <a:t> </a:t>
            </a:r>
            <a:endParaRPr lang="en-US" sz="2000" b="1" dirty="0">
              <a:solidFill>
                <a:schemeClr val="bg2">
                  <a:lumMod val="75000"/>
                </a:schemeClr>
              </a:solidFill>
              <a:cs typeface="B Nazanin" panose="00000400000000000000" pitchFamily="2" charset="-78"/>
            </a:endParaRPr>
          </a:p>
        </p:txBody>
      </p:sp>
    </p:spTree>
    <p:extLst>
      <p:ext uri="{BB962C8B-B14F-4D97-AF65-F5344CB8AC3E}">
        <p14:creationId xmlns:p14="http://schemas.microsoft.com/office/powerpoint/2010/main" val="111207910"/>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18013" y="160336"/>
            <a:ext cx="11599816" cy="6423344"/>
          </a:xfrm>
        </p:spPr>
        <p:txBody>
          <a:bodyPr vert="horz" lIns="91440" tIns="45720" rIns="91440" bIns="45720" rtlCol="0" anchor="ctr">
            <a:normAutofit/>
          </a:bodyPr>
          <a:lstStyle/>
          <a:p>
            <a:pPr marL="0" algn="r" rtl="1">
              <a:lnSpc>
                <a:spcPct val="150000"/>
              </a:lnSpc>
              <a:buNone/>
            </a:pPr>
            <a:r>
              <a:rPr lang="ar-SA" b="1" dirty="0" smtClean="0">
                <a:cs typeface="B Nazanin" panose="00000400000000000000" pitchFamily="2" charset="-78"/>
              </a:rPr>
              <a:t>پاسخی </a:t>
            </a:r>
            <a:r>
              <a:rPr lang="ar-SA" b="1" dirty="0">
                <a:cs typeface="B Nazanin" panose="00000400000000000000" pitchFamily="2" charset="-78"/>
              </a:rPr>
              <a:t>که شما برای خودتان نسبت به این سؤالات میدهید. همان پاسخی </a:t>
            </a:r>
            <a:r>
              <a:rPr lang="ar-SA" b="1" dirty="0" smtClean="0">
                <a:cs typeface="B Nazanin" panose="00000400000000000000" pitchFamily="2" charset="-78"/>
              </a:rPr>
              <a:t>است</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 </a:t>
            </a:r>
            <a:r>
              <a:rPr lang="ar-SA" b="1" dirty="0">
                <a:cs typeface="B Nazanin" panose="00000400000000000000" pitchFamily="2" charset="-78"/>
              </a:rPr>
              <a:t>که منشأ اعمال شما میشوند و راه و رسم زندگیتان را مشخص میکنند بنابراین جستجوی هویت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متضمن </a:t>
            </a:r>
            <a:r>
              <a:rPr lang="ar-SA" b="1" dirty="0">
                <a:cs typeface="B Nazanin" panose="00000400000000000000" pitchFamily="2" charset="-78"/>
              </a:rPr>
              <a:t>این است که شخص تشخیص دهد که برای او چه چیزهایی مهم و چه کارهایی ارزشمند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است</a:t>
            </a:r>
            <a:r>
              <a:rPr lang="fa-IR" b="1" dirty="0" smtClean="0">
                <a:cs typeface="B Nazanin" panose="00000400000000000000" pitchFamily="2" charset="-78"/>
              </a:rPr>
              <a:t> </a:t>
            </a:r>
            <a:r>
              <a:rPr lang="ar-SA" b="1" dirty="0" smtClean="0">
                <a:cs typeface="B Nazanin" panose="00000400000000000000" pitchFamily="2" charset="-78"/>
              </a:rPr>
              <a:t>و </a:t>
            </a:r>
            <a:r>
              <a:rPr lang="ar-SA" b="1" dirty="0">
                <a:cs typeface="B Nazanin" panose="00000400000000000000" pitchFamily="2" charset="-78"/>
              </a:rPr>
              <a:t>نیز متضمن تنظیم معیارهایی است.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احساس </a:t>
            </a:r>
            <a:r>
              <a:rPr lang="ar-SA" b="1" dirty="0">
                <a:cs typeface="B Nazanin" panose="00000400000000000000" pitchFamily="2" charset="-78"/>
              </a:rPr>
              <a:t>هویت در نوجوانان به تدریج بر پایه همانند سازی های گوناگون دوران کودکی تکوین مییابد.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ارزشها </a:t>
            </a:r>
            <a:r>
              <a:rPr lang="ar-SA" b="1" dirty="0">
                <a:cs typeface="B Nazanin" panose="00000400000000000000" pitchFamily="2" charset="-78"/>
              </a:rPr>
              <a:t>و معیارهای اخلاقی کودکان خردسال تا حدود زیادی همان است که والدین آنها دارند و اصولاً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عزت </a:t>
            </a:r>
            <a:r>
              <a:rPr lang="ar-SA" b="1" dirty="0">
                <a:cs typeface="B Nazanin" panose="00000400000000000000" pitchFamily="2" charset="-78"/>
              </a:rPr>
              <a:t>نفس در کودکان از نگرش والدینشان به آنها نشأت میگیرد ولی با ورود به دنیای نوجوانی فرد به صورت فزاینده ای به آن ها به برآوردن نیازهای فردی و اجتماعی خود می پردارد.</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مانند </a:t>
            </a:r>
            <a:r>
              <a:rPr lang="ar-SA" b="1" dirty="0">
                <a:cs typeface="B Nazanin" panose="00000400000000000000" pitchFamily="2" charset="-78"/>
              </a:rPr>
              <a:t>وضعیتی که در بزرگسالان سالم مشاهده میشود. روند رسیدن به استقلال در اوایل ،نوجوانی به صورت گسترش روابط اجتماعی به جمع هم سن و سالها و توجه به نقطه نظرات آنها و حتی در بعضی موارد ترجیح نقطه نظرات آنها به نظرات والدین میباشد.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
        <p:nvSpPr>
          <p:cNvPr id="2" name="AutoShape 2" descr="بحران هویت در نوجوانی چیست؟ - naslesalem.c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2" name="Picture 4" descr="بحران هویت در نوجوانی چیست؟ - naslesalem.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013" y="160337"/>
            <a:ext cx="2965268" cy="339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73518"/>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795"/>
            <a:ext cx="11234057" cy="5976257"/>
          </a:xfrm>
        </p:spPr>
        <p:txBody>
          <a:bodyPr>
            <a:normAutofit fontScale="92500" lnSpcReduction="10000"/>
          </a:bodyPr>
          <a:lstStyle/>
          <a:p>
            <a:pPr marL="0" indent="0" algn="ctr" rtl="1">
              <a:lnSpc>
                <a:spcPct val="150000"/>
              </a:lnSpc>
              <a:buNone/>
            </a:pPr>
            <a:r>
              <a:rPr lang="ar-SA" b="1" dirty="0" smtClean="0">
                <a:cs typeface="B Nazanin" panose="00000400000000000000" pitchFamily="2" charset="-78"/>
              </a:rPr>
              <a:t>مفهوم </a:t>
            </a:r>
            <a:r>
              <a:rPr lang="ar-SA" b="1" dirty="0">
                <a:cs typeface="B Nazanin" panose="00000400000000000000" pitchFamily="2" charset="-78"/>
              </a:rPr>
              <a:t>بلوغ و اهمیت شناخت آن </a:t>
            </a:r>
            <a:endParaRPr lang="en-US" dirty="0">
              <a:cs typeface="B Nazanin" panose="00000400000000000000" pitchFamily="2" charset="-78"/>
            </a:endParaRPr>
          </a:p>
          <a:p>
            <a:pPr marL="0" indent="0" algn="ctr" rtl="1">
              <a:lnSpc>
                <a:spcPct val="150000"/>
              </a:lnSpc>
              <a:buNone/>
            </a:pPr>
            <a:r>
              <a:rPr lang="ar-SA" b="1" dirty="0">
                <a:solidFill>
                  <a:schemeClr val="bg1"/>
                </a:solidFill>
                <a:cs typeface="B Nazanin" panose="00000400000000000000" pitchFamily="2" charset="-78"/>
              </a:rPr>
              <a:t>بلوغ از نظر لغوی در فرهنگ فارسی به معنی «رسیدن»، «رسیدن به سن رشد، مرد شدن زن شدن و در سیدگی و پختگی و به حد کمال رسیدن آمده است. بلوغ یک دوره بحرانی است که در دوره نوجوانی اتفاق میافتد این دوره منشأ تغییرات زیادی در وجود </a:t>
            </a:r>
            <a:r>
              <a:rPr lang="ar-SA" b="1" dirty="0" smtClean="0">
                <a:solidFill>
                  <a:schemeClr val="bg1"/>
                </a:solidFill>
                <a:cs typeface="B Nazanin" panose="00000400000000000000" pitchFamily="2" charset="-78"/>
              </a:rPr>
              <a:t>نوجوان </a:t>
            </a:r>
            <a:r>
              <a:rPr lang="ar-SA" b="1" dirty="0">
                <a:solidFill>
                  <a:schemeClr val="bg1"/>
                </a:solidFill>
                <a:cs typeface="B Nazanin" panose="00000400000000000000" pitchFamily="2" charset="-78"/>
              </a:rPr>
              <a:t>است و موجب میشود که </a:t>
            </a:r>
            <a:r>
              <a:rPr lang="fa-IR" b="1" dirty="0" smtClean="0">
                <a:solidFill>
                  <a:schemeClr val="bg1"/>
                </a:solidFill>
                <a:cs typeface="B Nazanin" panose="00000400000000000000" pitchFamily="2" charset="-78"/>
              </a:rPr>
              <a:t>فرد</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به گونه ای متفاوت رفتار و احساس کنید و نگاه نوجوان نسبت به جهان تغییر کند گاه دچار تشویش و نگرانی می </a:t>
            </a:r>
            <a:r>
              <a:rPr lang="ar-SA" b="1" dirty="0" smtClean="0">
                <a:solidFill>
                  <a:schemeClr val="bg1"/>
                </a:solidFill>
                <a:cs typeface="B Nazanin" panose="00000400000000000000" pitchFamily="2" charset="-78"/>
              </a:rPr>
              <a:t>شود </a:t>
            </a:r>
            <a:r>
              <a:rPr lang="ar-SA" b="1" dirty="0">
                <a:solidFill>
                  <a:schemeClr val="bg1"/>
                </a:solidFill>
                <a:cs typeface="B Nazanin" panose="00000400000000000000" pitchFamily="2" charset="-78"/>
              </a:rPr>
              <a:t>تصمیم گیری </a:t>
            </a:r>
            <a:r>
              <a:rPr lang="ar-SA" b="1" dirty="0" smtClean="0">
                <a:solidFill>
                  <a:schemeClr val="bg1"/>
                </a:solidFill>
                <a:cs typeface="B Nazanin" panose="00000400000000000000" pitchFamily="2" charset="-78"/>
              </a:rPr>
              <a:t>برای</a:t>
            </a:r>
            <a:r>
              <a:rPr lang="fa-IR" b="1" dirty="0" smtClean="0">
                <a:solidFill>
                  <a:schemeClr val="bg1"/>
                </a:solidFill>
                <a:cs typeface="B Nazanin" panose="00000400000000000000" pitchFamily="2" charset="-78"/>
              </a:rPr>
              <a:t>ش</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مشکل میشود که این عامل موجب بروز مشکلاتی در برخورد نوجوان با خانواده و جامعه میشود بلوغ گذار از مرحله کودکی به بزرگسالی و زمان اكتساب قدرت جنسی است</a:t>
            </a:r>
            <a:r>
              <a:rPr lang="ar-SA" b="1" dirty="0" smtClean="0">
                <a:solidFill>
                  <a:schemeClr val="bg1"/>
                </a:solidFill>
                <a:cs typeface="B Nazanin" panose="00000400000000000000" pitchFamily="2" charset="-78"/>
              </a:rPr>
              <a:t>.</a:t>
            </a:r>
            <a:r>
              <a:rPr lang="fa-IR" b="1" dirty="0">
                <a:solidFill>
                  <a:schemeClr val="bg1"/>
                </a:solidFill>
                <a:cs typeface="B Nazanin" panose="00000400000000000000" pitchFamily="2" charset="-78"/>
              </a:rPr>
              <a:t> نوجوان</a:t>
            </a:r>
            <a:r>
              <a:rPr lang="ar-SA" b="1" dirty="0">
                <a:solidFill>
                  <a:schemeClr val="bg1"/>
                </a:solidFill>
                <a:cs typeface="B Nazanin" panose="00000400000000000000" pitchFamily="2" charset="-78"/>
              </a:rPr>
              <a:t> پس از ظهور علایم بلوغ که ناگهانی و غیر منظره است به طور طبیعی با امری نا اشنا و بی سابقه مواجه می شود نوجوان هم احساس شادی می </a:t>
            </a:r>
            <a:r>
              <a:rPr lang="ar-SA" b="1" dirty="0" smtClean="0">
                <a:solidFill>
                  <a:schemeClr val="bg1"/>
                </a:solidFill>
                <a:cs typeface="B Nazanin" panose="00000400000000000000" pitchFamily="2" charset="-78"/>
              </a:rPr>
              <a:t>کند </a:t>
            </a:r>
            <a:r>
              <a:rPr lang="ar-SA" b="1" dirty="0">
                <a:solidFill>
                  <a:schemeClr val="bg1"/>
                </a:solidFill>
                <a:cs typeface="B Nazanin" panose="00000400000000000000" pitchFamily="2" charset="-78"/>
              </a:rPr>
              <a:t>و هم دچار نگرانی می </a:t>
            </a:r>
            <a:r>
              <a:rPr lang="ar-SA" b="1" dirty="0" smtClean="0">
                <a:solidFill>
                  <a:schemeClr val="bg1"/>
                </a:solidFill>
                <a:cs typeface="B Nazanin" panose="00000400000000000000" pitchFamily="2" charset="-78"/>
              </a:rPr>
              <a:t>شود </a:t>
            </a:r>
            <a:r>
              <a:rPr lang="ar-SA" b="1" dirty="0">
                <a:solidFill>
                  <a:schemeClr val="bg1"/>
                </a:solidFill>
                <a:cs typeface="B Nazanin" panose="00000400000000000000" pitchFamily="2" charset="-78"/>
              </a:rPr>
              <a:t>اگر تا آن زمان کسی نوجوان را در جریان تغییرات و علایم بلوغ نگذاشته باشد ان پدیده موجب تعجب اضطراب و تشویش </a:t>
            </a:r>
            <a:r>
              <a:rPr lang="fa-IR" b="1" dirty="0" smtClean="0">
                <a:solidFill>
                  <a:schemeClr val="bg1"/>
                </a:solidFill>
                <a:cs typeface="B Nazanin" panose="00000400000000000000" pitchFamily="2" charset="-78"/>
              </a:rPr>
              <a:t>فرد </a:t>
            </a:r>
            <a:r>
              <a:rPr lang="ar-SA" b="1" dirty="0" smtClean="0">
                <a:solidFill>
                  <a:schemeClr val="bg1"/>
                </a:solidFill>
                <a:cs typeface="B Nazanin" panose="00000400000000000000" pitchFamily="2" charset="-78"/>
              </a:rPr>
              <a:t>می </a:t>
            </a:r>
            <a:r>
              <a:rPr lang="ar-SA" b="1" dirty="0">
                <a:solidFill>
                  <a:schemeClr val="bg1"/>
                </a:solidFill>
                <a:cs typeface="B Nazanin" panose="00000400000000000000" pitchFamily="2" charset="-78"/>
              </a:rPr>
              <a:t>شود</a:t>
            </a:r>
            <a:endParaRPr lang="en-US" b="1" dirty="0">
              <a:solidFill>
                <a:schemeClr val="bg1"/>
              </a:solidFill>
              <a:cs typeface="B Nazanin" panose="00000400000000000000" pitchFamily="2" charset="-78"/>
            </a:endParaRPr>
          </a:p>
          <a:p>
            <a:pPr marL="0" indent="0" algn="ctr" rtl="1">
              <a:lnSpc>
                <a:spcPct val="150000"/>
              </a:lnSpc>
              <a:buNone/>
            </a:pP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اگر نوجوان مشکلات و مسایل بلوغ را در محیطی سرشار از تفاهم و صمیمیت با کمک پدر و مادرتان </a:t>
            </a:r>
            <a:r>
              <a:rPr lang="ar-SA" b="1" dirty="0" smtClean="0">
                <a:solidFill>
                  <a:schemeClr val="bg1"/>
                </a:solidFill>
                <a:cs typeface="B Nazanin" panose="00000400000000000000" pitchFamily="2" charset="-78"/>
              </a:rPr>
              <a:t>بشناسد </a:t>
            </a:r>
            <a:r>
              <a:rPr lang="ar-SA" b="1" dirty="0">
                <a:solidFill>
                  <a:schemeClr val="bg1"/>
                </a:solidFill>
                <a:cs typeface="B Nazanin" panose="00000400000000000000" pitchFamily="2" charset="-78"/>
              </a:rPr>
              <a:t>این دوره را به طور طبیعی و بدون ناراحتی پشت سر می گذارید. بدین ترتیب نوجوان با نشاط و سلامتی پا به عرصه زندگی بزرگ</a:t>
            </a:r>
            <a:r>
              <a:rPr lang="fa-IR" b="1" dirty="0">
                <a:solidFill>
                  <a:schemeClr val="bg1"/>
                </a:solidFill>
                <a:cs typeface="B Nazanin" panose="00000400000000000000" pitchFamily="2" charset="-78"/>
              </a:rPr>
              <a:t>سا</a:t>
            </a:r>
            <a:r>
              <a:rPr lang="ar-SA" b="1" dirty="0">
                <a:solidFill>
                  <a:schemeClr val="bg1"/>
                </a:solidFill>
                <a:cs typeface="B Nazanin" panose="00000400000000000000" pitchFamily="2" charset="-78"/>
              </a:rPr>
              <a:t>لی می </a:t>
            </a:r>
            <a:r>
              <a:rPr lang="ar-SA" b="1" dirty="0" smtClean="0">
                <a:solidFill>
                  <a:schemeClr val="bg1"/>
                </a:solidFill>
                <a:cs typeface="B Nazanin" panose="00000400000000000000" pitchFamily="2" charset="-78"/>
              </a:rPr>
              <a:t>گذارد </a:t>
            </a:r>
            <a:r>
              <a:rPr lang="ar-SA" b="1" dirty="0">
                <a:solidFill>
                  <a:schemeClr val="bg1"/>
                </a:solidFill>
                <a:cs typeface="B Nazanin" panose="00000400000000000000" pitchFamily="2" charset="-78"/>
              </a:rPr>
              <a:t>و از نیرو و توان بالای دوران نوجوانی بهره مضاعف </a:t>
            </a:r>
            <a:r>
              <a:rPr lang="ar-SA" b="1" dirty="0" smtClean="0">
                <a:solidFill>
                  <a:schemeClr val="bg1"/>
                </a:solidFill>
                <a:cs typeface="B Nazanin" panose="00000400000000000000" pitchFamily="2" charset="-78"/>
              </a:rPr>
              <a:t>خواهید </a:t>
            </a:r>
            <a:r>
              <a:rPr lang="ar-SA" b="1" dirty="0">
                <a:solidFill>
                  <a:schemeClr val="bg1"/>
                </a:solidFill>
                <a:cs typeface="B Nazanin" panose="00000400000000000000" pitchFamily="2" charset="-78"/>
              </a:rPr>
              <a:t>برد. بلوغ یکی از حیاتی ترین مراحل زندگی انسان است این مرحله، زمان تغییر سریع رشد و نمو و تغییرات سریع اجتماعی است. در حال حاضر بخش </a:t>
            </a:r>
            <a:r>
              <a:rPr lang="ar-SA" sz="2100" b="1" dirty="0">
                <a:solidFill>
                  <a:schemeClr val="bg1"/>
                </a:solidFill>
                <a:cs typeface="B Nazanin" panose="00000400000000000000" pitchFamily="2" charset="-78"/>
              </a:rPr>
              <a:t>قابل توجهی از جمعیت جهان را نوجوانان </a:t>
            </a:r>
            <a:r>
              <a:rPr lang="ar-SA" b="1" dirty="0">
                <a:solidFill>
                  <a:schemeClr val="bg1"/>
                </a:solidFill>
                <a:cs typeface="B Nazanin" panose="00000400000000000000" pitchFamily="2" charset="-78"/>
              </a:rPr>
              <a:t>تشکیل میدهند به همین دلیل پرداختن به مسایل نوجوانان در دوره بلوغ از اهمیت ویژه ای برخوردار است دلایل دیگری که اهمیت مسأله را افزایش میدهد عبارتند از : </a:t>
            </a:r>
            <a:endParaRPr lang="en-US" dirty="0">
              <a:solidFill>
                <a:schemeClr val="bg1"/>
              </a:solidFill>
              <a:cs typeface="B Nazanin" panose="00000400000000000000" pitchFamily="2" charset="-78"/>
            </a:endParaRPr>
          </a:p>
          <a:p>
            <a:pPr marL="0" indent="0" algn="ctr">
              <a:lnSpc>
                <a:spcPct val="150000"/>
              </a:lnSpc>
              <a:buNone/>
            </a:pP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2104706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535576"/>
            <a:ext cx="11255239" cy="6035041"/>
          </a:xfrm>
        </p:spPr>
        <p:txBody>
          <a:bodyPr vert="horz" lIns="91440" tIns="45720" rIns="91440" bIns="45720" rtlCol="0" anchor="ctr">
            <a:normAutofit fontScale="85000" lnSpcReduction="10000"/>
          </a:bodyPr>
          <a:lstStyle/>
          <a:p>
            <a:pPr marL="0" algn="r" rtl="1">
              <a:lnSpc>
                <a:spcPct val="150000"/>
              </a:lnSpc>
              <a:buNone/>
            </a:pPr>
            <a:r>
              <a:rPr lang="ar-SA" b="1" dirty="0">
                <a:cs typeface="B Nazanin" panose="00000400000000000000" pitchFamily="2" charset="-78"/>
              </a:rPr>
              <a:t>اکثر </a:t>
            </a:r>
            <a:r>
              <a:rPr lang="ar-SA" b="1" dirty="0" smtClean="0">
                <a:cs typeface="B Nazanin" panose="00000400000000000000" pitchFamily="2" charset="-78"/>
              </a:rPr>
              <a:t>نوجوانان </a:t>
            </a:r>
            <a:r>
              <a:rPr lang="ar-SA" b="1" dirty="0">
                <a:cs typeface="B Nazanin" panose="00000400000000000000" pitchFamily="2" charset="-78"/>
              </a:rPr>
              <a:t>تمایل </a:t>
            </a:r>
            <a:r>
              <a:rPr lang="ar-SA" b="1" dirty="0" smtClean="0">
                <a:cs typeface="B Nazanin" panose="00000400000000000000" pitchFamily="2" charset="-78"/>
              </a:rPr>
              <a:t>دار</a:t>
            </a:r>
            <a:r>
              <a:rPr lang="fa-IR" b="1" dirty="0" smtClean="0">
                <a:cs typeface="B Nazanin" panose="00000400000000000000" pitchFamily="2" charset="-78"/>
              </a:rPr>
              <a:t>ن</a:t>
            </a:r>
            <a:r>
              <a:rPr lang="ar-SA" b="1" dirty="0" smtClean="0">
                <a:cs typeface="B Nazanin" panose="00000400000000000000" pitchFamily="2" charset="-78"/>
              </a:rPr>
              <a:t>د </a:t>
            </a:r>
            <a:r>
              <a:rPr lang="ar-SA" b="1" dirty="0">
                <a:cs typeface="B Nazanin" panose="00000400000000000000" pitchFamily="2" charset="-78"/>
              </a:rPr>
              <a:t>در فکر و عمل مستقل باشید و اگر والدین مانند دوران کودکی به </a:t>
            </a:r>
            <a:r>
              <a:rPr lang="fa-IR" b="1" dirty="0" smtClean="0">
                <a:cs typeface="B Nazanin" panose="00000400000000000000" pitchFamily="2" charset="-78"/>
              </a:rPr>
              <a:t>انه</a:t>
            </a:r>
            <a:r>
              <a:rPr lang="ar-SA" b="1" dirty="0" smtClean="0">
                <a:cs typeface="B Nazanin" panose="00000400000000000000" pitchFamily="2" charset="-78"/>
              </a:rPr>
              <a:t>ا </a:t>
            </a:r>
            <a:r>
              <a:rPr lang="ar-SA" b="1" dirty="0">
                <a:cs typeface="B Nazanin" panose="00000400000000000000" pitchFamily="2" charset="-78"/>
              </a:rPr>
              <a:t>امر و نهی کنند این امر سرآغازی برای اجباری و مخالفت با والدين خواهد شد. </a:t>
            </a:r>
            <a:r>
              <a:rPr lang="fa-IR" b="1" dirty="0" smtClean="0">
                <a:cs typeface="B Nazanin" panose="00000400000000000000" pitchFamily="2" charset="-78"/>
              </a:rPr>
              <a:t>نوجوان </a:t>
            </a:r>
            <a:r>
              <a:rPr lang="ar-SA" b="1" dirty="0" smtClean="0">
                <a:cs typeface="B Nazanin" panose="00000400000000000000" pitchFamily="2" charset="-78"/>
              </a:rPr>
              <a:t> </a:t>
            </a:r>
            <a:r>
              <a:rPr lang="ar-SA" b="1" dirty="0">
                <a:cs typeface="B Nazanin" panose="00000400000000000000" pitchFamily="2" charset="-78"/>
              </a:rPr>
              <a:t>فکر </a:t>
            </a:r>
            <a:r>
              <a:rPr lang="ar-SA" b="1" dirty="0" smtClean="0">
                <a:cs typeface="B Nazanin" panose="00000400000000000000" pitchFamily="2" charset="-78"/>
              </a:rPr>
              <a:t>میکند </a:t>
            </a:r>
            <a:r>
              <a:rPr lang="ar-SA" b="1" dirty="0">
                <a:cs typeface="B Nazanin" panose="00000400000000000000" pitchFamily="2" charset="-78"/>
              </a:rPr>
              <a:t>که خانواده به </a:t>
            </a:r>
            <a:r>
              <a:rPr lang="fa-IR" b="1" dirty="0" smtClean="0">
                <a:cs typeface="B Nazanin" panose="00000400000000000000" pitchFamily="2" charset="-78"/>
              </a:rPr>
              <a:t>انها</a:t>
            </a:r>
            <a:r>
              <a:rPr lang="ar-SA" b="1" dirty="0" smtClean="0">
                <a:cs typeface="B Nazanin" panose="00000400000000000000" pitchFamily="2" charset="-78"/>
              </a:rPr>
              <a:t> </a:t>
            </a:r>
            <a:r>
              <a:rPr lang="ar-SA" b="1" dirty="0">
                <a:cs typeface="B Nazanin" panose="00000400000000000000" pitchFamily="2" charset="-78"/>
              </a:rPr>
              <a:t>اعتماد ندارند و این فکر باعث دور شدن شما از خانواده و پناه بردن به دوستانتان خواهد شد البته این امر در مورد همه عمومیت ندارد. تندخوبیها و خشونت با والدین اغلب به دلیل همین مخالفت ها اتفاق می افتد به دلیل استقلال طلبی </a:t>
            </a:r>
            <a:r>
              <a:rPr lang="fa-IR" b="1" dirty="0" smtClean="0">
                <a:cs typeface="B Nazanin" panose="00000400000000000000" pitchFamily="2" charset="-78"/>
              </a:rPr>
              <a:t>نوجوان </a:t>
            </a:r>
            <a:r>
              <a:rPr lang="ar-SA" b="1" dirty="0" smtClean="0">
                <a:cs typeface="B Nazanin" panose="00000400000000000000" pitchFamily="2" charset="-78"/>
              </a:rPr>
              <a:t> </a:t>
            </a:r>
            <a:r>
              <a:rPr lang="ar-SA" b="1" dirty="0">
                <a:cs typeface="B Nazanin" panose="00000400000000000000" pitchFamily="2" charset="-78"/>
              </a:rPr>
              <a:t>مایل هستید در معاشرت ها و انتخاب دوستان، تفریحات و سرگرمیهای اوقات فراغت آزادی عمل داشته باشید ولی ممکن است در مواردی با مخالفت پدر و مادرتان رو به رو شوید که سبب اختلاف و تضاد بین شما می گردد.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گروه همسالان در این دوره خیلی اهمیت دارند و عقیده و رفتار دوستان پر یکدیگر بسیار تأثیر میگذارد به عنوان مثال ممکن است مادری به نحوه لباس پوشیدن دخترش ایراد بگیرد و نوجوان از او نپذیرد ولی وقتی که دوستاش همین تذکر را به وی بدهد، قبول کند والدین آگاه میتوانند از طریق گفتگو و استدلال منطقی توجوان را برای حفظ حدود قابل قبول راهنمایی کنند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دوستان </a:t>
            </a:r>
            <a:r>
              <a:rPr lang="ar-SA" b="1" dirty="0">
                <a:cs typeface="B Nazanin" panose="00000400000000000000" pitchFamily="2" charset="-78"/>
              </a:rPr>
              <a:t>،نوجوان نقش مهمی را در استقلال و کسب هویت وی دارند و می توانند روند رسیدن نوجوان را به هویت و استقلالی سازنده و مفید تسریع کنند.</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استقلال طلبی از مهمترین ویژگیهای این دوره زندگی است که از نظر رشد اجتماعی بسیار اهمیت دارد و آثار آن در طرز فکر و رفتار شما مشاهده می شود هر چند به دلیل کم تجربگی و نیاز مالی و وابستگیهای دیگر هنوز قادر به کسب </a:t>
            </a:r>
            <a:r>
              <a:rPr lang="ar-SA" b="1" dirty="0" smtClean="0">
                <a:cs typeface="B Nazanin" panose="00000400000000000000" pitchFamily="2" charset="-78"/>
              </a:rPr>
              <a:t>استقلال</a:t>
            </a:r>
            <a:r>
              <a:rPr lang="fa-IR" b="1" dirty="0" smtClean="0">
                <a:cs typeface="B Nazanin" panose="00000400000000000000" pitchFamily="2" charset="-78"/>
              </a:rPr>
              <a:t> </a:t>
            </a:r>
            <a:r>
              <a:rPr lang="ar-SA" b="1" dirty="0" smtClean="0">
                <a:cs typeface="B Nazanin" panose="00000400000000000000" pitchFamily="2" charset="-78"/>
              </a:rPr>
              <a:t>کامل </a:t>
            </a:r>
            <a:r>
              <a:rPr lang="ar-SA" b="1" dirty="0">
                <a:cs typeface="B Nazanin" panose="00000400000000000000" pitchFamily="2" charset="-78"/>
              </a:rPr>
              <a:t>نباشید.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3149444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373" y="431075"/>
            <a:ext cx="11518267" cy="5029200"/>
          </a:xfrm>
        </p:spPr>
        <p:txBody>
          <a:bodyPr vert="horz" lIns="91440" tIns="45720" rIns="91440" bIns="45720" rtlCol="0" anchor="ctr">
            <a:normAutofit fontScale="92500"/>
          </a:bodyPr>
          <a:lstStyle/>
          <a:p>
            <a:pPr marL="0" algn="ctr" rtl="1">
              <a:lnSpc>
                <a:spcPct val="150000"/>
              </a:lnSpc>
              <a:buNone/>
            </a:pPr>
            <a:r>
              <a:rPr lang="ar-SA" b="1" dirty="0">
                <a:cs typeface="B Nazanin" panose="00000400000000000000" pitchFamily="2" charset="-78"/>
              </a:rPr>
              <a:t>اختلالات روانی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مهمترین علل اختلالات روانی :</a:t>
            </a:r>
            <a:endParaRPr lang="en-US"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 </a:t>
            </a:r>
            <a:r>
              <a:rPr lang="ar-SA" b="1" dirty="0">
                <a:cs typeface="B Nazanin" panose="00000400000000000000" pitchFamily="2" charset="-78"/>
              </a:rPr>
              <a:t>تغییرات مغزی:  هر نوع تغییری که در ساختار با عملکرد مغز ایجاد شود، می توانند باعث اختلال روانی گردد.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تغییرات </a:t>
            </a:r>
            <a:r>
              <a:rPr lang="ar-SA" b="1" dirty="0">
                <a:cs typeface="B Nazanin" panose="00000400000000000000" pitchFamily="2" charset="-78"/>
              </a:rPr>
              <a:t>بیوشیمی در سطح سلولهای عصبی عامل اکثر اختلالات روانی شدید است. در این گونه مواقع مغز در معاینه معمولی طبیعی است. </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ضایعات </a:t>
            </a:r>
            <a:r>
              <a:rPr lang="ar-SA" b="1" dirty="0">
                <a:cs typeface="B Nazanin" panose="00000400000000000000" pitchFamily="2" charset="-78"/>
              </a:rPr>
              <a:t>ساختمانی مغز </a:t>
            </a:r>
            <a:r>
              <a:rPr lang="fa-IR" b="1" dirty="0" smtClean="0">
                <a:cs typeface="B Nazanin" panose="00000400000000000000" pitchFamily="2" charset="-78"/>
              </a:rPr>
              <a:t>:</a:t>
            </a:r>
            <a:r>
              <a:rPr lang="ar-SA" b="1" dirty="0" smtClean="0">
                <a:cs typeface="B Nazanin" panose="00000400000000000000" pitchFamily="2" charset="-78"/>
              </a:rPr>
              <a:t>عفونت </a:t>
            </a:r>
            <a:r>
              <a:rPr lang="ar-SA" b="1" dirty="0">
                <a:cs typeface="B Nazanin" panose="00000400000000000000" pitchFamily="2" charset="-78"/>
              </a:rPr>
              <a:t>ضربه، نرسیدن خون خونریزی تومور مصرف طولانی الکل کمبود غذایی صرع درمان نشده و بیماریهای پیش رونده مغزی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عوامل ارثی: فقط در تعدادی از اختلالات روانی دیده میشود که افراد دیگری هم از فامیل بیمار به همین بیماری مبتلا باشند. یعنی استعداد ابتلا به اختلال روانی گاهی میتواند از والدین به کودکان منتقل شود اما بروز و ظهور بیماری با عوامل زیادی ارتباط دارد که ممکن است فرد مستعد مثلا به بیماری بشود یا نشود. </a:t>
            </a:r>
            <a:endParaRPr lang="en-US" b="1" dirty="0">
              <a:cs typeface="B Nazanin" panose="00000400000000000000" pitchFamily="2" charset="-78"/>
            </a:endParaRPr>
          </a:p>
        </p:txBody>
      </p:sp>
      <p:sp>
        <p:nvSpPr>
          <p:cNvPr id="2" name="AutoShape 2" descr="اختلالات روانی نوجوانان - دکتر وحید داراب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اختلالات روانی نوجوانان"/>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4 اختلال شایع در دوره نوجوانی از نظر بهترین روانشناس تهران - ویرگول"/>
          <p:cNvSpPr>
            <a:spLocks noChangeAspect="1" noChangeArrowheads="1"/>
          </p:cNvSpPr>
          <p:nvPr/>
        </p:nvSpPr>
        <p:spPr bwMode="auto">
          <a:xfrm>
            <a:off x="460374" y="160337"/>
            <a:ext cx="2713483" cy="27134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03690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1229114" cy="5571309"/>
          </a:xfrm>
        </p:spPr>
        <p:txBody>
          <a:bodyPr>
            <a:normAutofit/>
          </a:bodyPr>
          <a:lstStyle/>
          <a:p>
            <a:pPr marL="0" algn="r" rtl="1">
              <a:lnSpc>
                <a:spcPct val="150000"/>
              </a:lnSpc>
              <a:buNone/>
            </a:pPr>
            <a:r>
              <a:rPr lang="ar-SA" b="1" dirty="0">
                <a:cs typeface="B Nazanin" panose="00000400000000000000" pitchFamily="2" charset="-78"/>
              </a:rPr>
              <a:t>عوامل محیطی : تجربه دوران کودکی تجربه دوران کودکی برای رشد سالم یک فرد لازم است. محبت و عشق متعادل راهنمایی مناسب تشویق و نظم و انضباط از تجربیات دوران کودکی است. اگر در دوران کودکی چنین عواملی نباشد با این که کودک مکرراً در معرض تجارب ناخوشایندی قرار گیرد امکان این که در آینده دچار اختلال روانی شود زیاد است. سوء تفاهم مستمر در بین اعضای خانواده، عدم وجود صمیمیت و صداقت باعث ایجاد آثار نامطلوب بر افراد و به خصوص کودکان و نوجوانان می شود چنین افرادی در برخورد با فشارهای روانی و مشکلات بعدی دچار اختلال روانی میشوند زیرا که در طول دوران زندگی گذشته مهارتهای لازم برای تطابق و کنترل هیجانات خود پیدا نکرده اند.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عوامل خاص اگر فرد در جامعه امکانات و واجبات یک زندگی معمولی را نداشته باشد و با مسایلی از قبیل فقر بیکاری بی عدالتی ناامنی ضعف ایمان و چشم هم چشمی های شدید مواجه گردد دچار آشفتگی روانی میشود</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2238081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313510"/>
            <a:ext cx="11176863" cy="6113416"/>
          </a:xfrm>
        </p:spPr>
        <p:txBody>
          <a:bodyPr vert="horz" lIns="91440" tIns="45720" rIns="91440" bIns="45720" rtlCol="0" anchor="ctr">
            <a:normAutofit/>
          </a:bodyPr>
          <a:lstStyle/>
          <a:p>
            <a:pPr marL="0" algn="r" rtl="1">
              <a:lnSpc>
                <a:spcPct val="150000"/>
              </a:lnSpc>
              <a:buNone/>
            </a:pPr>
            <a:r>
              <a:rPr lang="ar-SA" b="1" dirty="0">
                <a:cs typeface="B Nazanin" panose="00000400000000000000" pitchFamily="2" charset="-78"/>
              </a:rPr>
              <a:t>ویژگی های اختلالات روانی رفتاری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تغییرات غیر طبیعی </a:t>
            </a:r>
            <a:r>
              <a:rPr lang="fa-IR" b="1" dirty="0" smtClean="0">
                <a:cs typeface="B Nazanin" panose="00000400000000000000" pitchFamily="2" charset="-78"/>
              </a:rPr>
              <a:t>در</a:t>
            </a:r>
            <a:r>
              <a:rPr lang="ar-SA" b="1" dirty="0" smtClean="0">
                <a:cs typeface="B Nazanin" panose="00000400000000000000" pitchFamily="2" charset="-78"/>
              </a:rPr>
              <a:t> </a:t>
            </a:r>
            <a:r>
              <a:rPr lang="ar-SA" b="1" dirty="0">
                <a:cs typeface="B Nazanin" panose="00000400000000000000" pitchFamily="2" charset="-78"/>
              </a:rPr>
              <a:t>تفکر ،عاطفه حافظه ادراک و قضاوت فرد که در صحبت کردن و رفتار او شناخته می 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این تغییرات باعث ناراحتی و رنج خود فرد با اطرافیان و با دو طرف می شود؛ و تغییرات غیر طبیعی و ناراحتی های حاصل از آن باعث اختلال در فعالیت های روزمره شغل و ارتباط با دیگران می گردد؛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علایم </a:t>
            </a:r>
            <a:r>
              <a:rPr lang="ar-SA" b="1" dirty="0">
                <a:cs typeface="B Nazanin" panose="00000400000000000000" pitchFamily="2" charset="-78"/>
              </a:rPr>
              <a:t>هشدار دهنده دوره نوجوانی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عدم توانایی به تأخیر انداختن تمایلات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اضطراب و افسردگیهای غیر گذرا عصبانیتهای مکرر و زیاد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اختلالات در عملکرد تحصیلی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پوشیدن لباسهای غیرعادی با آرایشهای افراطی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38709016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823" y="274320"/>
            <a:ext cx="11443063" cy="6074229"/>
          </a:xfrm>
        </p:spPr>
        <p:txBody>
          <a:bodyPr>
            <a:normAutofit/>
          </a:bodyPr>
          <a:lstStyle/>
          <a:p>
            <a:pPr marL="0" algn="r" rtl="1">
              <a:lnSpc>
                <a:spcPct val="150000"/>
              </a:lnSpc>
              <a:buNone/>
            </a:pPr>
            <a:r>
              <a:rPr lang="ar-SA" b="1" dirty="0">
                <a:cs typeface="B Nazanin" panose="00000400000000000000" pitchFamily="2" charset="-78"/>
              </a:rPr>
              <a:t>اختلال در مراقبت از خود در زمینه های بهداشتی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استفاده حتى تفریحی از سیگار و یا سایر مواد مخدر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تک بعدی شدن اصرار وسواس گونه و غیر منطقی در انجام بخشی از امور و فراموش کردن سایر جنبه های ضروری زندگی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گوشه گیری قطع یا کاهش روابط اجتماعی؛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احساس بد شانسی مستمر؛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خودآزاری </a:t>
            </a:r>
            <a:r>
              <a:rPr lang="ar-SA" b="1" dirty="0">
                <a:cs typeface="B Nazanin" panose="00000400000000000000" pitchFamily="2" charset="-78"/>
              </a:rPr>
              <a:t>یا دیگر آزاری؛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فرار از مدرسه غیبت شبانه از خانه </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1122472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1020108" cy="5793377"/>
          </a:xfrm>
        </p:spPr>
        <p:txBody>
          <a:bodyPr vert="horz" lIns="91440" tIns="45720" rIns="91440" bIns="45720" rtlCol="0" anchor="ctr">
            <a:normAutofit fontScale="92500" lnSpcReduction="10000"/>
          </a:bodyPr>
          <a:lstStyle/>
          <a:p>
            <a:pPr marL="0" algn="r" rtl="1">
              <a:lnSpc>
                <a:spcPct val="150000"/>
              </a:lnSpc>
              <a:buNone/>
            </a:pPr>
            <a:r>
              <a:rPr lang="ar-SA" b="1" dirty="0">
                <a:cs typeface="B Nazanin" panose="00000400000000000000" pitchFamily="2" charset="-78"/>
              </a:rPr>
              <a:t>عواقب این اختلالات در دوران </a:t>
            </a:r>
            <a:r>
              <a:rPr lang="fa-IR" b="1" dirty="0" smtClean="0">
                <a:cs typeface="B Nazanin" panose="00000400000000000000" pitchFamily="2" charset="-78"/>
              </a:rPr>
              <a:t>نو</a:t>
            </a:r>
            <a:r>
              <a:rPr lang="ar-SA" b="1" dirty="0" smtClean="0">
                <a:cs typeface="B Nazanin" panose="00000400000000000000" pitchFamily="2" charset="-78"/>
              </a:rPr>
              <a:t>جوانی </a:t>
            </a:r>
            <a:r>
              <a:rPr lang="ar-SA" b="1" dirty="0">
                <a:cs typeface="B Nazanin" panose="00000400000000000000" pitchFamily="2" charset="-78"/>
              </a:rPr>
              <a:t>به شرح زیر است: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عدم موفقیت در تحصیل - بی کاری - ازدواج ناموفق - حاملگی ناخواسته - اعتیاد - مشکلات اقتصادی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اختلال هویت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اختلال هویت را ناراحتی ذهنی شدید در رابطه با ناتوانی برای تطبیق جنبه های مختلف </a:t>
            </a:r>
            <a:r>
              <a:rPr lang="ar-SA" b="1" dirty="0" smtClean="0">
                <a:cs typeface="B Nazanin" panose="00000400000000000000" pitchFamily="2" charset="-78"/>
              </a:rPr>
              <a:t>خود</a:t>
            </a:r>
            <a:r>
              <a:rPr lang="fa-IR" b="1" dirty="0" smtClean="0">
                <a:cs typeface="B Nazanin" panose="00000400000000000000" pitchFamily="2" charset="-78"/>
              </a:rPr>
              <a:t> و</a:t>
            </a:r>
            <a:r>
              <a:rPr lang="ar-SA" b="1" dirty="0" smtClean="0">
                <a:cs typeface="B Nazanin" panose="00000400000000000000" pitchFamily="2" charset="-78"/>
              </a:rPr>
              <a:t> </a:t>
            </a:r>
            <a:r>
              <a:rPr lang="ar-SA" b="1" dirty="0">
                <a:cs typeface="B Nazanin" panose="00000400000000000000" pitchFamily="2" charset="-78"/>
              </a:rPr>
              <a:t>در زمینه احساس نسبتاً منطقی از خود توصیف میکنند. این اختلال در زمینه های گوناگونی در رابطه با هویت مثل الگوهای </a:t>
            </a:r>
            <a:r>
              <a:rPr lang="ar-SA" b="1" dirty="0" smtClean="0">
                <a:cs typeface="B Nazanin" panose="00000400000000000000" pitchFamily="2" charset="-78"/>
              </a:rPr>
              <a:t>دوستی</a:t>
            </a:r>
            <a:r>
              <a:rPr lang="fa-IR" b="1" dirty="0" smtClean="0">
                <a:cs typeface="B Nazanin" panose="00000400000000000000" pitchFamily="2" charset="-78"/>
              </a:rPr>
              <a:t>،</a:t>
            </a:r>
            <a:r>
              <a:rPr lang="ar-SA" b="1" dirty="0" smtClean="0">
                <a:cs typeface="B Nazanin" panose="00000400000000000000" pitchFamily="2" charset="-78"/>
              </a:rPr>
              <a:t> </a:t>
            </a:r>
            <a:r>
              <a:rPr lang="ar-SA" b="1" dirty="0">
                <a:cs typeface="B Nazanin" panose="00000400000000000000" pitchFamily="2" charset="-78"/>
              </a:rPr>
              <a:t>انتخاب </a:t>
            </a:r>
            <a:r>
              <a:rPr lang="ar-SA" b="1" dirty="0" smtClean="0">
                <a:cs typeface="B Nazanin" panose="00000400000000000000" pitchFamily="2" charset="-78"/>
              </a:rPr>
              <a:t>حرفه</a:t>
            </a:r>
            <a:r>
              <a:rPr lang="fa-IR" b="1" dirty="0" smtClean="0">
                <a:cs typeface="B Nazanin" panose="00000400000000000000" pitchFamily="2" charset="-78"/>
              </a:rPr>
              <a:t>،</a:t>
            </a:r>
            <a:r>
              <a:rPr lang="ar-SA" b="1" dirty="0" smtClean="0">
                <a:cs typeface="B Nazanin" panose="00000400000000000000" pitchFamily="2" charset="-78"/>
              </a:rPr>
              <a:t> </a:t>
            </a:r>
            <a:r>
              <a:rPr lang="ar-SA" b="1" dirty="0">
                <a:cs typeface="B Nazanin" panose="00000400000000000000" pitchFamily="2" charset="-78"/>
              </a:rPr>
              <a:t>اهداف دراز مدت اخلاق و </a:t>
            </a:r>
            <a:r>
              <a:rPr lang="fa-IR" b="1" dirty="0" smtClean="0">
                <a:cs typeface="B Nazanin" panose="00000400000000000000" pitchFamily="2" charset="-78"/>
              </a:rPr>
              <a:t>ف</a:t>
            </a:r>
            <a:r>
              <a:rPr lang="ar-SA" b="1" dirty="0" smtClean="0">
                <a:cs typeface="B Nazanin" panose="00000400000000000000" pitchFamily="2" charset="-78"/>
              </a:rPr>
              <a:t>اداری </a:t>
            </a:r>
            <a:r>
              <a:rPr lang="ar-SA" b="1" dirty="0">
                <a:cs typeface="B Nazanin" panose="00000400000000000000" pitchFamily="2" charset="-78"/>
              </a:rPr>
              <a:t>و مسایل مذهبی </a:t>
            </a:r>
            <a:r>
              <a:rPr lang="ar-SA" b="1" dirty="0" smtClean="0">
                <a:cs typeface="B Nazanin" panose="00000400000000000000" pitchFamily="2" charset="-78"/>
              </a:rPr>
              <a:t>مشخص </a:t>
            </a:r>
            <a:r>
              <a:rPr lang="ar-SA" b="1" dirty="0">
                <a:cs typeface="B Nazanin" panose="00000400000000000000" pitchFamily="2" charset="-78"/>
              </a:rPr>
              <a:t>میگردد.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اختلال هویت معمولاً از اواخر نوجوانی یعنی زمانی که فرد از خانواده هسته ای جدا شده و اقدام به ایجاد هویتی مستقل برای خود می نماید شروع میشود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بنابراین اگر </a:t>
            </a:r>
            <a:r>
              <a:rPr lang="fa-IR" b="1" dirty="0" smtClean="0">
                <a:cs typeface="B Nazanin" panose="00000400000000000000" pitchFamily="2" charset="-78"/>
              </a:rPr>
              <a:t>نوجوان</a:t>
            </a:r>
            <a:r>
              <a:rPr lang="ar-SA" b="1" dirty="0" smtClean="0">
                <a:cs typeface="B Nazanin" panose="00000400000000000000" pitchFamily="2" charset="-78"/>
              </a:rPr>
              <a:t> </a:t>
            </a:r>
            <a:r>
              <a:rPr lang="ar-SA" b="1" dirty="0">
                <a:cs typeface="B Nazanin" panose="00000400000000000000" pitchFamily="2" charset="-78"/>
              </a:rPr>
              <a:t>مراحل شکل گیری هویت </a:t>
            </a:r>
            <a:r>
              <a:rPr lang="ar-SA" b="1" dirty="0" smtClean="0">
                <a:cs typeface="B Nazanin" panose="00000400000000000000" pitchFamily="2" charset="-78"/>
              </a:rPr>
              <a:t>را </a:t>
            </a:r>
            <a:r>
              <a:rPr lang="ar-SA" b="1" dirty="0">
                <a:cs typeface="B Nazanin" panose="00000400000000000000" pitchFamily="2" charset="-78"/>
              </a:rPr>
              <a:t>در طی زمان و به طور صحیح و به سلامت طی ،ننمایید دچار سرخوردگی و عدم اعتماد می شوید و تعادل و هماهنگی روانی </a:t>
            </a:r>
            <a:r>
              <a:rPr lang="ar-SA" b="1" dirty="0" smtClean="0">
                <a:cs typeface="B Nazanin" panose="00000400000000000000" pitchFamily="2" charset="-78"/>
              </a:rPr>
              <a:t>به </a:t>
            </a:r>
            <a:r>
              <a:rPr lang="ar-SA" b="1" dirty="0">
                <a:cs typeface="B Nazanin" panose="00000400000000000000" pitchFamily="2" charset="-78"/>
              </a:rPr>
              <a:t>هم میخورد و دچار اختلال </a:t>
            </a:r>
            <a:r>
              <a:rPr lang="ar-SA" b="1" dirty="0" smtClean="0">
                <a:cs typeface="B Nazanin" panose="00000400000000000000" pitchFamily="2" charset="-78"/>
              </a:rPr>
              <a:t>میشود.</a:t>
            </a:r>
            <a:endParaRPr lang="fa-IR" b="1" dirty="0" smtClean="0">
              <a:cs typeface="B Nazanin" panose="00000400000000000000" pitchFamily="2" charset="-78"/>
            </a:endParaRPr>
          </a:p>
          <a:p>
            <a:pPr marL="0" algn="r" rtl="1">
              <a:lnSpc>
                <a:spcPct val="150000"/>
              </a:lnSpc>
              <a:buNone/>
            </a:pPr>
            <a:r>
              <a:rPr lang="ar-SA" b="1" dirty="0" smtClean="0">
                <a:cs typeface="B Nazanin" panose="00000400000000000000" pitchFamily="2" charset="-78"/>
              </a:rPr>
              <a:t> </a:t>
            </a:r>
            <a:r>
              <a:rPr lang="ar-SA" b="1" dirty="0">
                <a:cs typeface="B Nazanin" panose="00000400000000000000" pitchFamily="2" charset="-78"/>
              </a:rPr>
              <a:t>شروع اختلال، معمولاً با افزایش تدریجی ،اضطراب ،افسردگی فقدان علاقه به دوستان ، مدرسه یا فعالیتها،  مشکلات خواب تغییر اشتها و عادات غذایی تظاهر می.کند. اگر علایم شناخته نشده و حل نشوند ممکن است یک بحران هویتی پدید آید </a:t>
            </a:r>
            <a:endParaRPr lang="en-US" b="1" dirty="0">
              <a:cs typeface="B Nazanin" panose="00000400000000000000" pitchFamily="2" charset="-78"/>
            </a:endParaRPr>
          </a:p>
        </p:txBody>
      </p:sp>
    </p:spTree>
    <p:extLst>
      <p:ext uri="{BB962C8B-B14F-4D97-AF65-F5344CB8AC3E}">
        <p14:creationId xmlns:p14="http://schemas.microsoft.com/office/powerpoint/2010/main" val="533730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823" y="160339"/>
            <a:ext cx="11430000" cy="6318838"/>
          </a:xfrm>
        </p:spPr>
        <p:txBody>
          <a:bodyPr vert="horz" lIns="91440" tIns="45720" rIns="91440" bIns="45720" rtlCol="0" anchor="ctr">
            <a:normAutofit fontScale="85000" lnSpcReduction="20000"/>
          </a:bodyPr>
          <a:lstStyle/>
          <a:p>
            <a:pPr marL="0" algn="r" rtl="1">
              <a:lnSpc>
                <a:spcPct val="150000"/>
              </a:lnSpc>
              <a:buNone/>
            </a:pPr>
            <a:r>
              <a:rPr lang="ar-SA" b="1" dirty="0">
                <a:cs typeface="B Nazanin" panose="00000400000000000000" pitchFamily="2" charset="-78"/>
              </a:rPr>
              <a:t>افسردگی</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(با توجه به اینکه سه برابر باعث خودکشی میشه و با توجه به امار بالای خودکشی لازم هست بیشتر توجه 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در زندگی هر فرد فراز و نشیبهایی وجود دارد. این فراز و نشیبها به شرطی که بیش از اندازه افراطی نباشد، موجب میشود که زندگی جالب و چالش انگیز باشد اما زمانی که به طور استثنایی احساس افسردگی و غمگینی می کنید یا زمانی که برای یک دوره طولانی بی حوصله و گرفته هستید لازم است وضعیت را ارزیابی کنید و به دنبال پاسخ های مقابله ای مناسب بگردید. افسردگی همان قدر که بیماری قند و سینه پهلو واقعیت دارند واقعی و به مراتب شایع تر از آنها است. امکان دارد که در طول زندگی فقط یک بار دچار افسردگی شریم و یا ممکن است که این مشکل سالهای متمادی ما را گرفتار خود کند افراد دچار افسردگی بالینی به مدت دو هفته یا بیشتر علایم زیر را تجربه میکنند</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تغییر در اشتها آنها یا کم اشتها میشوند و وزن از دست می دهند و یا پراشتها میشوند و وزن شان زیاد میشود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بی خوابی یا خواب بیش از حد معمول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کاهش انرژی و احساس خستگی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از دست دادن علاقه و احساس لذت نسبت به فعالیت های لذت بخش گذشته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احساس بی ارزشی خود سرزنشی با گناه زیاد؛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کاهش توانایی تفکر یا تمرکز و مشکل در تصمیم گیری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افکار تکراری درباره مرگ و افکار خودکشی </a:t>
            </a:r>
            <a:endParaRPr lang="en-US" b="1" dirty="0">
              <a:cs typeface="B Nazanin" panose="00000400000000000000" pitchFamily="2" charset="-78"/>
            </a:endParaRPr>
          </a:p>
        </p:txBody>
      </p:sp>
      <p:sp>
        <p:nvSpPr>
          <p:cNvPr id="2" name="AutoShape 2" descr="دلایل افسردگی در دوران نوجوانی چیست؟ (10راهکار علمی برای بهبود) • دیجی‌کالا  مگ"/>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0" name="Picture 4" descr="دلایل افسردگی در دوران نوجوانی چیست؟ (10راهکار علمی برای بهبود) • دیجی‌کالا  م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75" y="3788229"/>
            <a:ext cx="4586242" cy="2875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0290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261257"/>
            <a:ext cx="11007045" cy="6139543"/>
          </a:xfrm>
        </p:spPr>
        <p:txBody>
          <a:bodyPr vert="horz" lIns="91440" tIns="45720" rIns="91440" bIns="45720" rtlCol="0" anchor="ctr">
            <a:normAutofit fontScale="92500" lnSpcReduction="20000"/>
          </a:bodyPr>
          <a:lstStyle/>
          <a:p>
            <a:pPr marL="0" algn="r" rtl="1">
              <a:lnSpc>
                <a:spcPct val="150000"/>
              </a:lnSpc>
              <a:buNone/>
            </a:pPr>
            <a:r>
              <a:rPr lang="ar-SA" b="1" dirty="0">
                <a:cs typeface="B Nazanin" panose="00000400000000000000" pitchFamily="2" charset="-78"/>
              </a:rPr>
              <a:t> افسردگی بدون اخطار یا دلیل آشکاری عارض می.شود. به نظر می آید که برخی از افراد از نظر زیست شناختی آسیب پذیرند و در برخی از افراد عوامل محیطی و روانی نقش مهم تری را ایفا میکنند گرچه افسردگی ممکن است در هر سنی اتفاق افتد اما برخی از عوامل خطر آفرین آسیب پذیری فرد را افزایش میدهند</a:t>
            </a:r>
            <a:r>
              <a:rPr lang="fa-IR" b="1" dirty="0">
                <a:cs typeface="B Nazanin" panose="00000400000000000000" pitchFamily="2" charset="-78"/>
              </a:rPr>
              <a:t>.</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تاریخچه </a:t>
            </a:r>
            <a:r>
              <a:rPr lang="ar-SA" b="1" dirty="0">
                <a:cs typeface="B Nazanin" panose="00000400000000000000" pitchFamily="2" charset="-78"/>
              </a:rPr>
              <a:t>خانوادگی: دو سوم بیماران افسرده اعضای خانواده ای دارند که به افسردگی دچار بوده </a:t>
            </a:r>
            <a:r>
              <a:rPr lang="ar-SA" b="1" dirty="0" smtClean="0">
                <a:cs typeface="B Nazanin" panose="00000400000000000000" pitchFamily="2" charset="-78"/>
              </a:rPr>
              <a:t>اند</a:t>
            </a:r>
            <a:r>
              <a:rPr lang="ar-SA"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سن افسردگی میان زنان و مردان جوانی که احساسات غم و اندوه خود را با عصبانی شدن فرار کردن، استفاده از مواد مخدر یا پرخاشگری در منزل یا مدرسه به میدهند افزایش مییابد.</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افسردگی ناشناخته و درمان نشده ممکن است تا جایی تشدید شود که فرد جوان احساس کند مرگ تنها راه نجات او است.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احساس فقدان : افسردگی اغلب اوقات به دنبال فقدان می آیند نه تنها فقط فقدان یک شخص موقعیت یا دارایی بلکه از دست دادن رؤیاها با امیدهای ناملموس نیز سبب افسردگی میشود. اندوهی که به دنبال بالاترین فقدانهای ممکن به سراغ فرد میآید (مثل مرگ کسی که دوستش داریم امکان دارد تمامی عوارض افسردگی را به دنبال داشته باشد اما اختلالی روان پزشکی محسوب نشود.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فقدانهای کمتر، مثل نقل مكان جدایی یا طلاق نیز ممکن است آسیب زا باشند کنار نیامدن با یک فقدان احتمال دارد سبب پدید آمدن ناراحتی و خشمی شود که ممکن است به احساس اندوه عمیق و ریشه دار بدل گردد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 </a:t>
            </a:r>
            <a:endParaRPr lang="en-US" b="1" dirty="0">
              <a:cs typeface="B Nazanin" panose="00000400000000000000" pitchFamily="2" charset="-78"/>
            </a:endParaRPr>
          </a:p>
        </p:txBody>
      </p:sp>
    </p:spTree>
    <p:extLst>
      <p:ext uri="{BB962C8B-B14F-4D97-AF65-F5344CB8AC3E}">
        <p14:creationId xmlns:p14="http://schemas.microsoft.com/office/powerpoint/2010/main" val="2512771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755" y="365760"/>
            <a:ext cx="11691256" cy="6165669"/>
          </a:xfrm>
        </p:spPr>
        <p:txBody>
          <a:bodyPr vert="horz" lIns="91440" tIns="45720" rIns="91440" bIns="45720" rtlCol="0" anchor="ctr">
            <a:normAutofit/>
          </a:bodyPr>
          <a:lstStyle/>
          <a:p>
            <a:pPr marL="0" algn="r" rtl="1">
              <a:lnSpc>
                <a:spcPct val="150000"/>
              </a:lnSpc>
              <a:buNone/>
            </a:pPr>
            <a:r>
              <a:rPr lang="ar-SA" b="1" dirty="0">
                <a:cs typeface="B Nazanin" panose="00000400000000000000" pitchFamily="2" charset="-78"/>
              </a:rPr>
              <a:t>عزت نفس پایین افرادی که احساس بی کفایتی و نالایقی می کنند، در معرض نوعی تفکر تحریف شده قرار میگیرند که ممکن است به افسردگی منجر </a:t>
            </a:r>
            <a:r>
              <a:rPr lang="ar-SA" b="1" dirty="0" smtClean="0">
                <a:cs typeface="B Nazanin" panose="00000400000000000000" pitchFamily="2" charset="-78"/>
              </a:rPr>
              <a:t>گردد</a:t>
            </a:r>
            <a:r>
              <a:rPr lang="fa-IR" b="1" dirty="0" smtClean="0">
                <a:cs typeface="B Nazanin" panose="00000400000000000000" pitchFamily="2" charset="-78"/>
              </a:rPr>
              <a:t>.</a:t>
            </a:r>
            <a:r>
              <a:rPr lang="ar-SA" b="1" dirty="0" smtClean="0">
                <a:cs typeface="B Nazanin" panose="00000400000000000000" pitchFamily="2" charset="-78"/>
              </a:rPr>
              <a:t>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سایر عوامل روانشناختی وقتی فرد نداند که چگونه باید با احساسات و آشوبهای به هنجار مثل خشم مقابله کند ممکن است زمینه</a:t>
            </a:r>
            <a:r>
              <a:rPr lang="fa-IR" b="1" dirty="0">
                <a:cs typeface="B Nazanin" panose="00000400000000000000" pitchFamily="2" charset="-78"/>
              </a:rPr>
              <a:t> را</a:t>
            </a:r>
            <a:r>
              <a:rPr lang="ar-SA" b="1" dirty="0">
                <a:cs typeface="B Nazanin" panose="00000400000000000000" pitchFamily="2" charset="-78"/>
              </a:rPr>
              <a:t> برای افسردگی فراهم گردد عوامل جسمانی افسردگی ممکن است عارضه ای ناشی از آسیبهای بیماریهای جسمانی از جمله سکته مغزی ،صرع آسیب سر کم خونی و برخی از سرطانها باشد بسیاری از داروهایی که کاربرد فراوان دارند مثل قرصهای ضدبارداری، قرصهای رژیم لاغری و داروهای فشار خون و ... با افردگی مرتبط شده اند. مشروب های الکلی و مواد مخدر به ویژه کوکائین نیز تا حد زیادی در بروز افسردگی مؤثر هستند در میان سوء مصرف کنندگان این مواد میزان افسردگی بسیار زیادی به چشم میخورد و میزان سوء مصرف این قبیل مواد نیز در میان افراد افسرده بسیار بالاست. </a:t>
            </a:r>
            <a:endParaRPr lang="en-US" b="1" dirty="0">
              <a:cs typeface="B Nazanin" panose="00000400000000000000" pitchFamily="2" charset="-78"/>
            </a:endParaRPr>
          </a:p>
          <a:p>
            <a:pPr marL="0" algn="r" rtl="1">
              <a:lnSpc>
                <a:spcPct val="150000"/>
              </a:lnSpc>
              <a:buNone/>
            </a:pPr>
            <a:r>
              <a:rPr lang="en-BB"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2646005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1572" y="333343"/>
            <a:ext cx="8534400" cy="1012131"/>
          </a:xfrm>
        </p:spPr>
        <p:txBody>
          <a:bodyPr/>
          <a:lstStyle/>
          <a:p>
            <a:pPr algn="ctr"/>
            <a:r>
              <a:rPr lang="ar-SA" sz="2000" b="1" cap="none" dirty="0">
                <a:solidFill>
                  <a:schemeClr val="bg2">
                    <a:lumMod val="75000"/>
                  </a:schemeClr>
                </a:solidFill>
                <a:latin typeface="+mn-lt"/>
                <a:ea typeface="+mn-ea"/>
                <a:cs typeface="B Nazanin" panose="00000400000000000000" pitchFamily="2" charset="-78"/>
              </a:rPr>
              <a:t>شیوه های مقابله با افسردگی </a:t>
            </a:r>
            <a:r>
              <a:rPr lang="en-US" b="1" dirty="0">
                <a:cs typeface="B Nazanin" panose="00000400000000000000" pitchFamily="2" charset="-78"/>
              </a:rPr>
              <a:t/>
            </a:r>
            <a:br>
              <a:rPr lang="en-US" b="1" dirty="0">
                <a:cs typeface="B Nazanin" panose="00000400000000000000" pitchFamily="2" charset="-78"/>
              </a:rPr>
            </a:br>
            <a:endParaRPr lang="en-US" dirty="0"/>
          </a:p>
        </p:txBody>
      </p:sp>
      <p:sp>
        <p:nvSpPr>
          <p:cNvPr id="3" name="Content Placeholder 2"/>
          <p:cNvSpPr>
            <a:spLocks noGrp="1"/>
          </p:cNvSpPr>
          <p:nvPr>
            <p:ph idx="1"/>
          </p:nvPr>
        </p:nvSpPr>
        <p:spPr>
          <a:xfrm>
            <a:off x="587829" y="914400"/>
            <a:ext cx="11234057" cy="5551714"/>
          </a:xfrm>
        </p:spPr>
        <p:txBody>
          <a:bodyPr>
            <a:normAutofit/>
          </a:bodyPr>
          <a:lstStyle/>
          <a:p>
            <a:pPr marL="0" algn="r" rtl="1">
              <a:lnSpc>
                <a:spcPct val="150000"/>
              </a:lnSpc>
              <a:buNone/>
            </a:pPr>
            <a:r>
              <a:rPr lang="ar-SA" b="1" dirty="0" smtClean="0">
                <a:cs typeface="B Nazanin" panose="00000400000000000000" pitchFamily="2" charset="-78"/>
              </a:rPr>
              <a:t>گر</a:t>
            </a:r>
            <a:r>
              <a:rPr lang="fa-IR" b="1" dirty="0">
                <a:cs typeface="B Nazanin" panose="00000400000000000000" pitchFamily="2" charset="-78"/>
              </a:rPr>
              <a:t>چ</a:t>
            </a:r>
            <a:r>
              <a:rPr lang="ar-SA" b="1" dirty="0">
                <a:cs typeface="B Nazanin" panose="00000400000000000000" pitchFamily="2" charset="-78"/>
              </a:rPr>
              <a:t>ه گ</a:t>
            </a:r>
            <a:r>
              <a:rPr lang="fa-IR" b="1" dirty="0">
                <a:cs typeface="B Nazanin" panose="00000400000000000000" pitchFamily="2" charset="-78"/>
              </a:rPr>
              <a:t>هگاهی </a:t>
            </a:r>
            <a:r>
              <a:rPr lang="ar-SA" b="1" dirty="0">
                <a:cs typeface="B Nazanin" panose="00000400000000000000" pitchFamily="2" charset="-78"/>
              </a:rPr>
              <a:t>لغزیدن موقت به حالت افسردگی بسیار طبیعی است اما باید برای بازگشت هرچه سریع تر به حالت عادی زودتر اقدام کرد. اگر این احساسات ظرف چند هفته شما را رها نکردند از کمک حرفه ای بهره بگیرید زیرا افسردگی خفیف ممکن است شدت باید وقتی افسردگی حاد شد امکان دارد قربانیان خود را آنچنان از کار بیندازد که دیگر نتوانند به خود کمکی بکنند</a:t>
            </a:r>
            <a:endParaRPr lang="fa-IR" b="1" dirty="0">
              <a:cs typeface="B Nazanin" panose="00000400000000000000" pitchFamily="2" charset="-78"/>
            </a:endParaRPr>
          </a:p>
          <a:p>
            <a:pPr marL="0" algn="r" rtl="1">
              <a:lnSpc>
                <a:spcPct val="150000"/>
              </a:lnSpc>
              <a:buNone/>
            </a:pPr>
            <a:r>
              <a:rPr lang="ar-SA" b="1" dirty="0">
                <a:cs typeface="B Nazanin" panose="00000400000000000000" pitchFamily="2" charset="-78"/>
              </a:rPr>
              <a:t> موارد زیر از مفیدترین را ههای بیرون آمدن از حالت پکری و در خود فرورفتن است. </a:t>
            </a:r>
            <a:endParaRPr lang="en-US" b="1" dirty="0">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ورزش از </a:t>
            </a:r>
            <a:r>
              <a:rPr lang="ar-SA" b="1" dirty="0">
                <a:cs typeface="B Nazanin" panose="00000400000000000000" pitchFamily="2" charset="-78"/>
              </a:rPr>
              <a:t>آنجا که افسردگی از بی تحرکی سرچشمه می گیرد، تمرین های ورزشی منظم میتوانند روان و جسم شما را یاری کنند بسیاری از فعالیتهای گوناگون از پیاده روی گرفته تا وزنه برداری وجود دارند که میتوانند موجب تقویت روحیه شما شوند؛ خواب و اشتها را بهبود بخشند؛ از اضطراب، تحریک پذیری و عصبانیت بکاهند و احساس تبحر و برتری را در فرد ایجاد کنند.</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2504155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685800"/>
            <a:ext cx="11573691" cy="5218611"/>
          </a:xfrm>
        </p:spPr>
        <p:txBody>
          <a:bodyPr vert="horz" lIns="91440" tIns="45720" rIns="91440" bIns="45720" rtlCol="0" anchor="ctr">
            <a:normAutofit/>
          </a:bodyPr>
          <a:lstStyle/>
          <a:p>
            <a:pPr marL="0" indent="0" algn="r" rtl="1">
              <a:lnSpc>
                <a:spcPct val="150000"/>
              </a:lnSpc>
              <a:buNone/>
            </a:pPr>
            <a:r>
              <a:rPr lang="ar-SA" b="1" dirty="0">
                <a:cs typeface="B Nazanin" panose="00000400000000000000" pitchFamily="2" charset="-78"/>
              </a:rPr>
              <a:t>زیربنای زندگی بزرگسالی فرد در دوره بلوغ پی ریزی میشود ممکن است مشکلات مختلف جسمی، روانی و اجتماعی مانند بیماریهای عفونی ازدواج های ناموفق حاملگیهای زودرس و پرخطر مرگ و میر مادر و کودک و مشکلات روانی ناشی از انها ریشه در این دوران داشته باشد؛ </a:t>
            </a:r>
            <a:endParaRPr lang="en-US" b="1" dirty="0">
              <a:cs typeface="B Nazanin" panose="00000400000000000000" pitchFamily="2" charset="-78"/>
            </a:endParaRPr>
          </a:p>
          <a:p>
            <a:pPr marL="0" indent="0" algn="r" rtl="1">
              <a:lnSpc>
                <a:spcPct val="150000"/>
              </a:lnSpc>
              <a:buNone/>
            </a:pPr>
            <a:r>
              <a:rPr lang="ar-SA" b="1" dirty="0" smtClean="0">
                <a:cs typeface="B Nazanin" panose="00000400000000000000" pitchFamily="2" charset="-78"/>
              </a:rPr>
              <a:t>درحال </a:t>
            </a:r>
            <a:r>
              <a:rPr lang="ar-SA" b="1" dirty="0">
                <a:cs typeface="B Nazanin" panose="00000400000000000000" pitchFamily="2" charset="-78"/>
              </a:rPr>
              <a:t>حاضر نسبت به گذشته، قابلیت باروری در سنین پایین تری حاصل می شود. ولی سن ازدواج در حال افزایش است. در همین حال، کاهش تاثیر نفوذ خانواده رواج شهرنشینی مهاجرت جهانگردی وسایل ارتباط جمعی، در مجموع تغییرات وسیعی در رفتارهای جنسی و اجتماعی به وجود آورده است. در نتیجه، در بسیاری از جوامع رابطه ی قبل از ازدواج و حاملگی نوجوانان تا حد هشدار دهنده ای در حال افزایش است. که در نهایت، آزار جنسی، افزایش شیوع بیماری ایدز و سایر بیماری ها را به همراه می آورد. به علاوه، حاملگی و زایمان دختران در سنین بلوغ و نوجوانی با میزان بالای مرگ و میر همراه است. این مشکل با افزایش سقطها و ابتلا به بیماریهای آمیزشی به ویژه ایدر تشدید </a:t>
            </a:r>
            <a:r>
              <a:rPr lang="ar-SA" b="1" dirty="0" smtClean="0">
                <a:cs typeface="B Nazanin" panose="00000400000000000000" pitchFamily="2" charset="-78"/>
              </a:rPr>
              <a:t>میشود</a:t>
            </a:r>
            <a:r>
              <a:rPr lang="fa-IR" b="1" dirty="0" smtClean="0">
                <a:cs typeface="B Nazanin" panose="00000400000000000000" pitchFamily="2" charset="-78"/>
              </a:rPr>
              <a:t>.</a:t>
            </a:r>
            <a:endParaRPr lang="en-US" b="1" dirty="0">
              <a:cs typeface="B Nazanin" panose="00000400000000000000" pitchFamily="2" charset="-78"/>
            </a:endParaRPr>
          </a:p>
          <a:p>
            <a:pPr marL="0" indent="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25649747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1033171" cy="5767251"/>
          </a:xfrm>
        </p:spPr>
        <p:txBody>
          <a:bodyPr vert="horz" lIns="91440" tIns="45720" rIns="91440" bIns="45720" rtlCol="0" anchor="ctr">
            <a:normAutofit fontScale="85000" lnSpcReduction="10000"/>
          </a:bodyPr>
          <a:lstStyle/>
          <a:p>
            <a:pPr marL="0" algn="r" rtl="1">
              <a:lnSpc>
                <a:spcPct val="150000"/>
              </a:lnSpc>
              <a:buNone/>
            </a:pPr>
            <a:r>
              <a:rPr lang="ar-SA" b="1" dirty="0">
                <a:solidFill>
                  <a:schemeClr val="bg1"/>
                </a:solidFill>
                <a:cs typeface="B Nazanin" panose="00000400000000000000" pitchFamily="2" charset="-78"/>
              </a:rPr>
              <a:t>شرکت در فعالیتهای </a:t>
            </a:r>
            <a:r>
              <a:rPr lang="ar-SA" b="1" dirty="0" smtClean="0">
                <a:solidFill>
                  <a:schemeClr val="bg1"/>
                </a:solidFill>
                <a:cs typeface="B Nazanin" panose="00000400000000000000" pitchFamily="2" charset="-78"/>
              </a:rPr>
              <a:t>خوشایند</a:t>
            </a:r>
            <a:r>
              <a:rPr lang="fa-IR" b="1" dirty="0" smtClean="0">
                <a:solidFill>
                  <a:schemeClr val="bg1"/>
                </a:solidFill>
                <a:cs typeface="B Nazanin" panose="00000400000000000000" pitchFamily="2" charset="-78"/>
              </a:rPr>
              <a:t> :</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مثل رفتن به کنسرت یا پارک ، خوردن بستنی یا شام در رستوران دلخواه یا حتی رفتن به تعطیلات کوتاه مدت به کنار دریا یا </a:t>
            </a:r>
            <a:r>
              <a:rPr lang="ar-SA" b="1" dirty="0" smtClean="0">
                <a:solidFill>
                  <a:schemeClr val="bg1"/>
                </a:solidFill>
                <a:cs typeface="B Nazanin" panose="00000400000000000000" pitchFamily="2" charset="-78"/>
              </a:rPr>
              <a:t>کوهستان</a:t>
            </a:r>
            <a:r>
              <a:rPr lang="fa-IR" b="1" dirty="0" smtClean="0">
                <a:solidFill>
                  <a:schemeClr val="bg1"/>
                </a:solidFill>
                <a:cs typeface="B Nazanin" panose="00000400000000000000" pitchFamily="2" charset="-78"/>
              </a:rPr>
              <a:t>،</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اگر افسرده باشید همه اینها ممکن است جاذبه ای برای شما نداشته باشند اما اگر سعی کنید از این فعالیت ها لذت ببرید امکان دارد با وجود تردیدی که دارید در روحیه تان مؤثر باشند؛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حرف زدن با </a:t>
            </a:r>
            <a:r>
              <a:rPr lang="ar-SA" b="1" dirty="0" smtClean="0">
                <a:solidFill>
                  <a:schemeClr val="bg1"/>
                </a:solidFill>
                <a:cs typeface="B Nazanin" panose="00000400000000000000" pitchFamily="2" charset="-78"/>
              </a:rPr>
              <a:t>خود</a:t>
            </a:r>
            <a:r>
              <a:rPr lang="fa-IR" b="1" dirty="0" smtClean="0">
                <a:solidFill>
                  <a:schemeClr val="bg1"/>
                </a:solidFill>
                <a:cs typeface="B Nazanin" panose="00000400000000000000" pitchFamily="2" charset="-78"/>
              </a:rPr>
              <a:t>:</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همه ما روزانه با خود سخن میگوییم و در مورد ظاهر و کارهایمان نظرهایی میدهیم اگر صدای درونی ما همواره انتقادآمیز باشد، باید خود را وادار سازیم که به اظهارات انتقادی غیر واقعی و منفی توجه نکنیم و تمرکز خود را به چیزهایی معطوف سازیم که درباره خودمان دوست داریم با چیزهایی که به خوبی انجام میدهیم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حفظ عادات به هنجار </a:t>
            </a:r>
            <a:r>
              <a:rPr lang="fa-IR" b="1" dirty="0" smtClean="0">
                <a:solidFill>
                  <a:schemeClr val="bg1"/>
                </a:solidFill>
                <a:cs typeface="B Nazanin" panose="00000400000000000000" pitchFamily="2" charset="-78"/>
              </a:rPr>
              <a:t>:</a:t>
            </a:r>
            <a:r>
              <a:rPr lang="ar-SA" b="1" dirty="0" smtClean="0">
                <a:solidFill>
                  <a:schemeClr val="bg1"/>
                </a:solidFill>
                <a:cs typeface="B Nazanin" panose="00000400000000000000" pitchFamily="2" charset="-78"/>
              </a:rPr>
              <a:t>اگر </a:t>
            </a:r>
            <a:r>
              <a:rPr lang="ar-SA" b="1" dirty="0">
                <a:solidFill>
                  <a:schemeClr val="bg1"/>
                </a:solidFill>
                <a:cs typeface="B Nazanin" panose="00000400000000000000" pitchFamily="2" charset="-78"/>
              </a:rPr>
              <a:t>برنامه فعالیتهای روزانه خود را به طور منظم انجام دهیم از قبیل کلاس رفتن غذا خوردن و غیره در آن صورت تسلط بیشتری بر زندگی احساس میکنیم </a:t>
            </a:r>
            <a:endParaRPr lang="en-US" b="1" dirty="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بیان </a:t>
            </a:r>
            <a:r>
              <a:rPr lang="ar-SA" b="1" dirty="0">
                <a:solidFill>
                  <a:schemeClr val="bg1"/>
                </a:solidFill>
                <a:cs typeface="B Nazanin" panose="00000400000000000000" pitchFamily="2" charset="-78"/>
              </a:rPr>
              <a:t>احساسات </a:t>
            </a:r>
            <a:r>
              <a:rPr lang="ar-SA" b="1" dirty="0" smtClean="0">
                <a:solidFill>
                  <a:schemeClr val="bg1"/>
                </a:solidFill>
                <a:cs typeface="B Nazanin" panose="00000400000000000000" pitchFamily="2" charset="-78"/>
              </a:rPr>
              <a:t>خود</a:t>
            </a:r>
            <a:r>
              <a:rPr lang="fa-IR" b="1" dirty="0" smtClean="0">
                <a:solidFill>
                  <a:schemeClr val="bg1"/>
                </a:solidFill>
                <a:cs typeface="B Nazanin" panose="00000400000000000000" pitchFamily="2" charset="-78"/>
              </a:rPr>
              <a:t>:</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گرچه ممکن است نخواهیم دیگران را در مشکلات مان درگیر کنیم اما اگر نگرانیها و احساسات خود را با آنان به اشتراک گذاریم احساس بهبود به ما دست میدهد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حفظ روابط </a:t>
            </a:r>
            <a:r>
              <a:rPr lang="ar-SA" b="1" dirty="0" smtClean="0">
                <a:solidFill>
                  <a:schemeClr val="bg1"/>
                </a:solidFill>
                <a:cs typeface="B Nazanin" panose="00000400000000000000" pitchFamily="2" charset="-78"/>
              </a:rPr>
              <a:t>اجتماعی</a:t>
            </a:r>
            <a:r>
              <a:rPr lang="fa-IR" b="1" dirty="0" smtClean="0">
                <a:solidFill>
                  <a:schemeClr val="bg1"/>
                </a:solidFill>
                <a:cs typeface="B Nazanin" panose="00000400000000000000" pitchFamily="2" charset="-78"/>
              </a:rPr>
              <a:t> :</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به جای گوشه گیری بهتر است خودرو بود را سرگرم کنیم و با دیگران مرتبط باشیم روابط اجتماعی هم چون سیری در برابر افسردگی است بدین علت که حس تنهایی و انزوا را کاهش میدهد حسی که در وجود بسیاری از افراد افسرده رخنه میکند پس همان طور که ملاحظه کردید احساس افسردگی نحوه ارزیابی ما از رویدادهای زندگی است که به نظر ما غیر قابل تحمل میباشند. </a:t>
            </a:r>
            <a:endParaRPr lang="en-US" b="1" dirty="0">
              <a:solidFill>
                <a:schemeClr val="bg1"/>
              </a:solidFill>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1418723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1124611" cy="5754189"/>
          </a:xfrm>
        </p:spPr>
        <p:txBody>
          <a:bodyPr vert="horz" lIns="91440" tIns="45720" rIns="91440" bIns="45720" rtlCol="0" anchor="ctr">
            <a:normAutofit/>
          </a:bodyPr>
          <a:lstStyle/>
          <a:p>
            <a:pPr marL="0" algn="r" rtl="1">
              <a:lnSpc>
                <a:spcPct val="150000"/>
              </a:lnSpc>
              <a:buNone/>
            </a:pPr>
            <a:r>
              <a:rPr lang="ar-SA" b="1" dirty="0" smtClean="0">
                <a:solidFill>
                  <a:schemeClr val="bg1"/>
                </a:solidFill>
                <a:cs typeface="B Nazanin" panose="00000400000000000000" pitchFamily="2" charset="-78"/>
              </a:rPr>
              <a:t>مهارت </a:t>
            </a:r>
            <a:r>
              <a:rPr lang="ar-SA" b="1" dirty="0">
                <a:solidFill>
                  <a:schemeClr val="bg1"/>
                </a:solidFill>
                <a:cs typeface="B Nazanin" panose="00000400000000000000" pitchFamily="2" charset="-78"/>
              </a:rPr>
              <a:t>مقابله ای پذیرفتن موقعیتهای </a:t>
            </a:r>
            <a:r>
              <a:rPr lang="ar-SA" b="1" dirty="0" smtClean="0">
                <a:solidFill>
                  <a:schemeClr val="bg1"/>
                </a:solidFill>
                <a:cs typeface="B Nazanin" panose="00000400000000000000" pitchFamily="2" charset="-78"/>
              </a:rPr>
              <a:t>ناخوشایند</a:t>
            </a:r>
            <a:r>
              <a:rPr lang="fa-IR" b="1" dirty="0" smtClean="0">
                <a:solidFill>
                  <a:schemeClr val="bg1"/>
                </a:solidFill>
                <a:cs typeface="B Nazanin" panose="00000400000000000000" pitchFamily="2" charset="-78"/>
              </a:rPr>
              <a:t>:</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زمانی که خارج از کنترل  ماست مهمترین اصل در مورد تغییر یک موقعیت ناخوشایند، واقع بینی است شما باید این حقیقت را بپذیرید که بسیاری از رویدادهای زندگی که به احساس افسردگی شما منجر می شود خارج از کنترل شماست بنابراین سازگارانه نیست که خود را با این گونه افکار غیر واقع بینانه ناراحت کنید.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«چرا باید این اتفاق می افتاد؟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«کاش طور دیگری عمل میکردم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این منصفانه نیست؛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کاش شانس دیگری داشتم </a:t>
            </a:r>
            <a:endParaRPr lang="en-US" b="1" dirty="0">
              <a:solidFill>
                <a:schemeClr val="bg1"/>
              </a:solidFill>
              <a:cs typeface="B Nazanin" panose="00000400000000000000" pitchFamily="2" charset="-78"/>
            </a:endParaRPr>
          </a:p>
          <a:p>
            <a:pPr marL="0" algn="r" rtl="1">
              <a:lnSpc>
                <a:spcPct val="150000"/>
              </a:lnSpc>
              <a:buNone/>
            </a:pP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1201096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1098485" cy="3615267"/>
          </a:xfrm>
        </p:spPr>
        <p:txBody>
          <a:bodyPr/>
          <a:lstStyle/>
          <a:p>
            <a:pPr algn="r"/>
            <a:r>
              <a:rPr lang="ar-SA" b="1" dirty="0">
                <a:solidFill>
                  <a:schemeClr val="bg1"/>
                </a:solidFill>
                <a:cs typeface="B Nazanin" panose="00000400000000000000" pitchFamily="2" charset="-78"/>
              </a:rPr>
              <a:t>مهارت مقابله ای تقویت روابط شخصی با استفاده از مهارتهای اجتماعی ،جرأت ورزی و مذاکره از جمله رویدادهای زندگی که گاهی میتوانید بر روی آنها تأثیر بگذارید، رویدادهایی است که به روابط بین فردی مربوط میشود اگر به دلیل آن که کسی با شما درست برخورد نکرده یا نیازهای شما را برآورده نکرده است احساس ناراحتی میکنید میتوانید از طریق مذاکره و گفتگو یا از طریق استفاده از مهارتهای اجتماعی و جرأت مندی موقعیت را تغییر بدهید. </a:t>
            </a:r>
            <a:endParaRPr lang="fa-IR" b="1" dirty="0">
              <a:solidFill>
                <a:schemeClr val="bg1"/>
              </a:solidFill>
              <a:cs typeface="B Nazanin" panose="00000400000000000000" pitchFamily="2" charset="-78"/>
            </a:endParaRPr>
          </a:p>
          <a:p>
            <a:pPr algn="r"/>
            <a:endParaRPr lang="en-US" dirty="0"/>
          </a:p>
        </p:txBody>
      </p:sp>
    </p:spTree>
    <p:extLst>
      <p:ext uri="{BB962C8B-B14F-4D97-AF65-F5344CB8AC3E}">
        <p14:creationId xmlns:p14="http://schemas.microsoft.com/office/powerpoint/2010/main" val="8814262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222069"/>
            <a:ext cx="11124611" cy="6178731"/>
          </a:xfrm>
        </p:spPr>
        <p:txBody>
          <a:bodyPr vert="horz" lIns="91440" tIns="45720" rIns="91440" bIns="45720" rtlCol="0" anchor="ctr">
            <a:normAutofit fontScale="70000" lnSpcReduction="20000"/>
          </a:bodyPr>
          <a:lstStyle/>
          <a:p>
            <a:pPr marL="0" algn="r" rtl="1">
              <a:lnSpc>
                <a:spcPct val="150000"/>
              </a:lnSpc>
              <a:buNone/>
            </a:pPr>
            <a:r>
              <a:rPr lang="ar-SA" b="1" dirty="0">
                <a:solidFill>
                  <a:schemeClr val="bg1"/>
                </a:solidFill>
                <a:cs typeface="B Nazanin" panose="00000400000000000000" pitchFamily="2" charset="-78"/>
              </a:rPr>
              <a:t>از جمله عواملی که با مهارتهای اجتماعی موفق مرتبط میباشند عبارتند از: </a:t>
            </a:r>
            <a:endParaRPr lang="en-US" b="1" dirty="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توجه </a:t>
            </a:r>
            <a:r>
              <a:rPr lang="ar-SA" b="1" dirty="0">
                <a:solidFill>
                  <a:schemeClr val="bg1"/>
                </a:solidFill>
                <a:cs typeface="B Nazanin" panose="00000400000000000000" pitchFamily="2" charset="-78"/>
              </a:rPr>
              <a:t>به گفته های فرد مقابل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ترغیب و تشویق فرد مقابل به ابراز عقاید خود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مکت کردن در پایان صحبت خود و ایجاد تعادل بین ابراز علاقه به صحبت های فرد مقابل و حرف زدن در مورد خود؛ </a:t>
            </a:r>
            <a:endParaRPr lang="en-US" b="1" dirty="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داشتن </a:t>
            </a:r>
            <a:r>
              <a:rPr lang="ar-SA" b="1" dirty="0">
                <a:solidFill>
                  <a:schemeClr val="bg1"/>
                </a:solidFill>
                <a:cs typeface="B Nazanin" panose="00000400000000000000" pitchFamily="2" charset="-78"/>
              </a:rPr>
              <a:t>ظاهری آراسته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سایر مهارتهای اجتماعی مهم برای مقابله با احساس افسردگی </a:t>
            </a:r>
            <a:r>
              <a:rPr lang="en-BB" b="1" dirty="0" smtClean="0">
                <a:solidFill>
                  <a:schemeClr val="bg1"/>
                </a:solidFill>
                <a:cs typeface="B Nazanin" panose="00000400000000000000" pitchFamily="2" charset="-78"/>
              </a:rPr>
              <a:t>:</a:t>
            </a:r>
          </a:p>
          <a:p>
            <a:pPr marL="0" algn="r" rtl="1">
              <a:lnSpc>
                <a:spcPct val="150000"/>
              </a:lnSpc>
              <a:buNone/>
            </a:pPr>
            <a:r>
              <a:rPr lang="ar-SA" b="1" dirty="0" smtClean="0">
                <a:solidFill>
                  <a:schemeClr val="bg1"/>
                </a:solidFill>
                <a:cs typeface="B Nazanin" panose="00000400000000000000" pitchFamily="2" charset="-78"/>
              </a:rPr>
              <a:t>برقراری </a:t>
            </a:r>
            <a:r>
              <a:rPr lang="ar-SA" b="1" dirty="0">
                <a:solidFill>
                  <a:schemeClr val="bg1"/>
                </a:solidFill>
                <a:cs typeface="B Nazanin" panose="00000400000000000000" pitchFamily="2" charset="-78"/>
              </a:rPr>
              <a:t>تماس چشمی مناسب و خودافشاگری به اندازه کافی است در مورد تماس چشمی افراد ترجیح میدهند دوستان جدیدشان به اندازه کافی با آنها تماس چشمی برقرار کنند تا نسبت به هم احساس صمیمیت کنند اما نه آن قدر زیاد که به احساس خیره شدن بیانجامد همین شرایط در مورد خودافشاگری نیز صادق است. دادن اطلاعات کافی در مورد خود به دیگران برای برقراری ارتباط در سطح فردی خوب است اما مراقب باشید با خود افشاگریهای زیاد از حد دوستان جدید خود را خسته نکنید.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 برای برخورداری از مهارتهای خوب ،اجتماعی شما باید خود را با انواع رفتارهایی که برای دیگران مطلوب و نامطلوباند سازگار کنید هنگام </a:t>
            </a:r>
            <a:r>
              <a:rPr lang="ar-SA" b="1" dirty="0" smtClean="0">
                <a:solidFill>
                  <a:schemeClr val="bg1"/>
                </a:solidFill>
                <a:cs typeface="B Nazanin" panose="00000400000000000000" pitchFamily="2" charset="-78"/>
              </a:rPr>
              <a:t>ک</a:t>
            </a:r>
            <a:r>
              <a:rPr lang="fa-IR" b="1" dirty="0" smtClean="0">
                <a:solidFill>
                  <a:schemeClr val="bg1"/>
                </a:solidFill>
                <a:cs typeface="B Nazanin" panose="00000400000000000000" pitchFamily="2" charset="-78"/>
              </a:rPr>
              <a:t>س</a:t>
            </a:r>
            <a:r>
              <a:rPr lang="ar-SA" b="1" dirty="0" smtClean="0">
                <a:solidFill>
                  <a:schemeClr val="bg1"/>
                </a:solidFill>
                <a:cs typeface="B Nazanin" panose="00000400000000000000" pitchFamily="2" charset="-78"/>
              </a:rPr>
              <a:t>ب </a:t>
            </a:r>
            <a:r>
              <a:rPr lang="ar-SA" b="1" dirty="0">
                <a:solidFill>
                  <a:schemeClr val="bg1"/>
                </a:solidFill>
                <a:cs typeface="B Nazanin" panose="00000400000000000000" pitchFamily="2" charset="-78"/>
              </a:rPr>
              <a:t>مهارت های اجتماعی آگاهی از ارتباط بی واسطه ارزشمند است. وقتی شما بدون واسطه با دیگران ارتباط برقرار میکنید فعالانه با دیگران درگیر میشوید و به طور کلامی و غیر کلامی آنها را همراهی میکنید این احساس را به آنها انتقال میدهید که با آنها هستید.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راه های دیگر بیان بی واسطه بودن </a:t>
            </a:r>
            <a:r>
              <a:rPr lang="en-BB" b="1" dirty="0" smtClean="0">
                <a:solidFill>
                  <a:schemeClr val="bg1"/>
                </a:solidFill>
                <a:cs typeface="B Nazanin" panose="00000400000000000000" pitchFamily="2" charset="-78"/>
              </a:rPr>
              <a:t>: </a:t>
            </a:r>
            <a:r>
              <a:rPr lang="ar-SA" b="1" dirty="0" smtClean="0">
                <a:solidFill>
                  <a:schemeClr val="bg1"/>
                </a:solidFill>
                <a:cs typeface="B Nazanin" panose="00000400000000000000" pitchFamily="2" charset="-78"/>
              </a:rPr>
              <a:t>استفاده </a:t>
            </a:r>
            <a:r>
              <a:rPr lang="ar-SA" b="1" dirty="0">
                <a:solidFill>
                  <a:schemeClr val="bg1"/>
                </a:solidFill>
                <a:cs typeface="B Nazanin" panose="00000400000000000000" pitchFamily="2" charset="-78"/>
              </a:rPr>
              <a:t>از اسامی افراد و استفاده از زبان بی واسطه است وقتی افراد هنگام تماس با شما با تحمل زحمت زیاد اسامی شما را به کار میبرند احساس میکنید که به شما علاقمندند.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استفاده از زبان بی واسطه یک شیوه ارتباط شخصی و مستقیم با دیگران است ولی استفاده از زبان با واسطه نوعی احساس دوری و جدایی را به فرد مقابل انتقال می دهد</a:t>
            </a:r>
            <a:r>
              <a:rPr lang="ar-SA" b="1" dirty="0" smtClean="0">
                <a:cs typeface="B Nazanin" panose="00000400000000000000" pitchFamily="2" charset="-78"/>
              </a:rPr>
              <a:t>.</a:t>
            </a:r>
            <a:endParaRPr lang="en-US" b="1" dirty="0">
              <a:cs typeface="B Nazanin" panose="00000400000000000000" pitchFamily="2" charset="-78"/>
            </a:endParaRPr>
          </a:p>
        </p:txBody>
      </p:sp>
    </p:spTree>
    <p:extLst>
      <p:ext uri="{BB962C8B-B14F-4D97-AF65-F5344CB8AC3E}">
        <p14:creationId xmlns:p14="http://schemas.microsoft.com/office/powerpoint/2010/main" val="17259380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1085422" cy="5675811"/>
          </a:xfrm>
        </p:spPr>
        <p:txBody>
          <a:bodyPr vert="horz" lIns="91440" tIns="45720" rIns="91440" bIns="45720" rtlCol="0" anchor="ctr">
            <a:normAutofit/>
          </a:bodyPr>
          <a:lstStyle/>
          <a:p>
            <a:pPr marL="0" algn="r" rtl="1">
              <a:lnSpc>
                <a:spcPct val="150000"/>
              </a:lnSpc>
              <a:buNone/>
            </a:pPr>
            <a:r>
              <a:rPr lang="ar-SA" b="1" dirty="0">
                <a:solidFill>
                  <a:schemeClr val="bg1"/>
                </a:solidFill>
                <a:cs typeface="B Nazanin" panose="00000400000000000000" pitchFamily="2" charset="-78"/>
              </a:rPr>
              <a:t>مهارت جرات ورزی </a:t>
            </a:r>
            <a:r>
              <a:rPr lang="en-BB" b="1" dirty="0" smtClean="0">
                <a:solidFill>
                  <a:schemeClr val="bg1"/>
                </a:solidFill>
                <a:cs typeface="B Nazanin" panose="00000400000000000000" pitchFamily="2" charset="-78"/>
              </a:rPr>
              <a:t>:</a:t>
            </a:r>
          </a:p>
          <a:p>
            <a:pPr marL="0" algn="r" rtl="1">
              <a:lnSpc>
                <a:spcPct val="150000"/>
              </a:lnSpc>
              <a:buNone/>
            </a:pPr>
            <a:r>
              <a:rPr lang="ar-SA" b="1" dirty="0" smtClean="0">
                <a:solidFill>
                  <a:schemeClr val="bg1"/>
                </a:solidFill>
                <a:cs typeface="B Nazanin" panose="00000400000000000000" pitchFamily="2" charset="-78"/>
              </a:rPr>
              <a:t>جرات </a:t>
            </a:r>
            <a:r>
              <a:rPr lang="ar-SA" b="1" dirty="0">
                <a:solidFill>
                  <a:schemeClr val="bg1"/>
                </a:solidFill>
                <a:cs typeface="B Nazanin" panose="00000400000000000000" pitchFamily="2" charset="-78"/>
              </a:rPr>
              <a:t>ورزی یعنی دفاع از حقوق خود و بیان افکارو احساسات به شیوه مستقیم صادقانه و مناسب بدون زیر پا گذاشتن حقوق دیگران به این معنی که قادر باشید نقطه نظرات خودتان را بیان کنید بدون تحقیر کردن با پایین آوردن افراد دیگر و یا کم کردن ارزش نیازهای آنها در موقعیتهای مختلف افراد جرات ورز برای خود و دیگران احترام قابلند و اجازه نمیدهند که دیگران از آنها سوء استفاده کنند؛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مهارت مقابله ای شیوه حل مسأله یا مشکل : حل مسأله روشی است که شما می توانید در هنگام برنامه ریزی برای برخورد با مشکلات زندگی از آن استفاده کنید استفاده از روشهای حل مساله موجب ایجاد اعتماد به نفس در شما میشود در این مهارت برای دستیابی به یک تصمیم معتبر برای پاسخگویی به مشکلات و گرفتاری ها باید مراحل زیر را طی نمایید. </a:t>
            </a: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3799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1176862" cy="5283926"/>
          </a:xfrm>
        </p:spPr>
        <p:txBody>
          <a:bodyPr>
            <a:normAutofit/>
          </a:bodyPr>
          <a:lstStyle/>
          <a:p>
            <a:pPr marL="0" algn="r" rtl="1">
              <a:lnSpc>
                <a:spcPct val="150000"/>
              </a:lnSpc>
              <a:buNone/>
            </a:pPr>
            <a:r>
              <a:rPr lang="ar-SA" b="1" dirty="0">
                <a:solidFill>
                  <a:schemeClr val="bg1"/>
                </a:solidFill>
                <a:cs typeface="B Nazanin" panose="00000400000000000000" pitchFamily="2" charset="-78"/>
              </a:rPr>
              <a:t>ادراک خویشتن : قدم اول در حل مشکل به طور موفقیت آمیز این است که شما این ادراک را در خود پرورش دهید که میتوانید مشکل را حل کنید شما باید موقعیت های مشکل زا را به عنوان بخشی از زندگی خودتان تلقی کنید و بدانید که مقابله منطقی و آرام با مشکلات مهمتر و بهتر از برخورد تکانشی با مشکلات است.</a:t>
            </a:r>
            <a:endParaRPr lang="fa-IR"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 تعریف مسأله</a:t>
            </a:r>
            <a:r>
              <a:rPr lang="en-BB" b="1" dirty="0">
                <a:solidFill>
                  <a:schemeClr val="bg1"/>
                </a:solidFill>
                <a:cs typeface="B Nazanin" panose="00000400000000000000" pitchFamily="2" charset="-78"/>
              </a:rPr>
              <a:t>: </a:t>
            </a:r>
            <a:r>
              <a:rPr lang="ar-SA" b="1" dirty="0">
                <a:solidFill>
                  <a:schemeClr val="bg1"/>
                </a:solidFill>
                <a:cs typeface="B Nazanin" panose="00000400000000000000" pitchFamily="2" charset="-78"/>
              </a:rPr>
              <a:t> اولین کاری که در موقع مواجه شدن با یک مشکل یا تهدید می توانید انجام دهید شناخت دقیق مسأله است مشکلات اساسی را مشخص و سپس فهرستی از اهداف خودتان را تهیه کنید. در این مرحله از حمایت دیگران نیز میتوانید بهره مند شوید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فهرست کردن راه حلهای مختلف</a:t>
            </a:r>
            <a:r>
              <a:rPr lang="en-BB" b="1" dirty="0">
                <a:solidFill>
                  <a:schemeClr val="bg1"/>
                </a:solidFill>
                <a:cs typeface="B Nazanin" panose="00000400000000000000" pitchFamily="2" charset="-78"/>
              </a:rPr>
              <a:t>: </a:t>
            </a:r>
            <a:r>
              <a:rPr lang="ar-SA" b="1" dirty="0">
                <a:solidFill>
                  <a:schemeClr val="bg1"/>
                </a:solidFill>
                <a:cs typeface="B Nazanin" panose="00000400000000000000" pitchFamily="2" charset="-78"/>
              </a:rPr>
              <a:t> در این مرحله شما تمام راه حل های احتمالی را بررسی و یادداشت میکنید و راه حل مناسب تر را انتخاب میکنید. در این مرحله نیز میتوانید از افراد حمایت کننده بهره بگیرید. </a:t>
            </a:r>
            <a:r>
              <a:rPr lang="ar-SA"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40440444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1046234" cy="5479869"/>
          </a:xfrm>
        </p:spPr>
        <p:txBody>
          <a:bodyPr vert="horz" lIns="91440" tIns="45720" rIns="91440" bIns="45720" rtlCol="0" anchor="ctr">
            <a:normAutofit/>
          </a:bodyPr>
          <a:lstStyle/>
          <a:p>
            <a:pPr marL="0" algn="r" rtl="1">
              <a:lnSpc>
                <a:spcPct val="150000"/>
              </a:lnSpc>
              <a:buNone/>
            </a:pPr>
            <a:r>
              <a:rPr lang="ar-SA" b="1" dirty="0">
                <a:solidFill>
                  <a:schemeClr val="bg1"/>
                </a:solidFill>
                <a:cs typeface="B Nazanin" panose="00000400000000000000" pitchFamily="2" charset="-78"/>
              </a:rPr>
              <a:t>تصمیم گیری:  در این مرحله پس از تعریف دقیق مشکل و بررسی راه حل های مختلف آماده اید تا درباره یک شیوه کار تصمیم بگیرید چنانچه از مشکلاتی کنه در پیش روی دارید شناخت کامل داشته باشید و فهرستی از راه حلهای مختلف را نیز تهیه کرده باشید تصمیم گیری بسیار ساده خواهد بود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امتحان کردن : اگر راه کار شما موفقیت آمیز بود چه بهتر، در غیر این صورت باید مراحل حل مسأله را مجدداً . کنید و به این سؤالات پاسخ دهید آیا مشکل را مرور به درستی مشخص کرده اید؟ آیا تمام راه حلهای ممکن را در نظر گرفته اید؟ </a:t>
            </a:r>
            <a:endParaRPr lang="en-US" b="1" dirty="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بنابراین </a:t>
            </a:r>
            <a:r>
              <a:rPr lang="ar-SA" b="1" dirty="0">
                <a:solidFill>
                  <a:schemeClr val="bg1"/>
                </a:solidFill>
                <a:cs typeface="B Nazanin" panose="00000400000000000000" pitchFamily="2" charset="-78"/>
              </a:rPr>
              <a:t>از مطالب بالا به دو نتیجه </a:t>
            </a:r>
            <a:r>
              <a:rPr lang="ar-SA" b="1" dirty="0" smtClean="0">
                <a:solidFill>
                  <a:schemeClr val="bg1"/>
                </a:solidFill>
                <a:cs typeface="B Nazanin" panose="00000400000000000000" pitchFamily="2" charset="-78"/>
              </a:rPr>
              <a:t>میرسیم</a:t>
            </a:r>
            <a:r>
              <a:rPr lang="en-BB" b="1" dirty="0" smtClean="0">
                <a:solidFill>
                  <a:schemeClr val="bg1"/>
                </a:solidFill>
                <a:cs typeface="B Nazanin" panose="00000400000000000000" pitchFamily="2" charset="-78"/>
              </a:rPr>
              <a:t>:</a:t>
            </a:r>
          </a:p>
          <a:p>
            <a:pPr marL="0" algn="r" rtl="1">
              <a:lnSpc>
                <a:spcPct val="150000"/>
              </a:lnSpc>
              <a:buNone/>
            </a:pP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اول این که حل مسأله مهارتی مؤثر برای مقابله با افسردگی </a:t>
            </a:r>
            <a:r>
              <a:rPr lang="ar-SA" b="1" dirty="0" smtClean="0">
                <a:solidFill>
                  <a:schemeClr val="bg1"/>
                </a:solidFill>
                <a:cs typeface="B Nazanin" panose="00000400000000000000" pitchFamily="2" charset="-78"/>
              </a:rPr>
              <a:t>است</a:t>
            </a:r>
            <a:r>
              <a:rPr lang="en-BB" b="1" dirty="0" smtClean="0">
                <a:solidFill>
                  <a:schemeClr val="bg1"/>
                </a:solidFill>
                <a:cs typeface="B Nazanin" panose="00000400000000000000" pitchFamily="2" charset="-78"/>
              </a:rPr>
              <a:t>.</a:t>
            </a:r>
          </a:p>
          <a:p>
            <a:pPr marL="0" algn="r" rtl="1">
              <a:lnSpc>
                <a:spcPct val="150000"/>
              </a:lnSpc>
              <a:buNone/>
            </a:pP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دوم این که وقتی افسرده هستید باید خودتان را مجبور به فعالیت </a:t>
            </a:r>
            <a:r>
              <a:rPr lang="ar-SA" b="1" dirty="0" smtClean="0">
                <a:solidFill>
                  <a:schemeClr val="bg1"/>
                </a:solidFill>
                <a:cs typeface="B Nazanin" panose="00000400000000000000" pitchFamily="2" charset="-78"/>
              </a:rPr>
              <a:t>کنید.</a:t>
            </a:r>
            <a:endParaRPr lang="en-US" b="1" dirty="0">
              <a:solidFill>
                <a:schemeClr val="bg1"/>
              </a:solidFill>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2657331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1033171" cy="5701937"/>
          </a:xfrm>
        </p:spPr>
        <p:txBody>
          <a:bodyPr vert="horz" lIns="91440" tIns="45720" rIns="91440" bIns="45720" rtlCol="0" anchor="ctr">
            <a:normAutofit fontScale="92500" lnSpcReduction="20000"/>
          </a:bodyPr>
          <a:lstStyle/>
          <a:p>
            <a:pPr marL="0" algn="r" rtl="1">
              <a:lnSpc>
                <a:spcPct val="150000"/>
              </a:lnSpc>
              <a:buNone/>
            </a:pPr>
            <a:r>
              <a:rPr lang="ar-SA" b="1" dirty="0">
                <a:solidFill>
                  <a:schemeClr val="bg1"/>
                </a:solidFill>
                <a:cs typeface="B Nazanin" panose="00000400000000000000" pitchFamily="2" charset="-78"/>
              </a:rPr>
              <a:t>مهارت مقابله ای پاداش دادن به موفقیتهای خود : مهارت مقابله ای پاداش دادن به موفقیتهای خود برای افراد ،افسرده بسیار مناسب است افراد افسرده برای موفقیت ها و دستاوردهای خود ارزش قایل نیستند چون آنها بر جنبه های منفی خود تمرکز میکنند دستاوردهای خود را دست کم میگیرند و خود را شایسته قدردانی و تشکر نمیدانند و از مهارت تقویت خود استفاده مؤثر نمی کنند.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به نظر شما چگونه هنرمندان ورزشکاران موسیقیدانها نویسندگان و سایر افراد موفق برای رسیدن به اهدافشان انرژی به دست می آورند؟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آنها اهداف خود را مرحله بندی میکنند به طوری که هر چه پیش تر می روند تصور بهتری از خود پیدا میکنند همچنین افراد موفق به خودشان خیلی سخت نمی گیرند.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اگر شما در زندگیتان برای خود اهدافی را در نظر داشته باشید که رسیدن به آنها موجب احساس رضایت در شما میشود موانع کوچک خیلی مهم نیست این خیلی عجیب است که بسیاری از افراد وقتی کار خوب و با ارزشی را انجام میدهند حاضر نیستند به خود ارج نهند و تبریک بگویند. البته این خوب است که همیشه دیگران ما را تأیید کنند اما متأسفانه رفتار مثبت دیگران قابل پیش بینی و همیشگی نیست بنابراین اگر میخواهید کاری را به طور مستمر انجام دهید خود را تشویق کنید . </a:t>
            </a:r>
            <a:r>
              <a:rPr lang="ar-SA" b="1" dirty="0" smtClean="0">
                <a:solidFill>
                  <a:schemeClr val="bg1"/>
                </a:solidFill>
                <a:cs typeface="B Nazanin" panose="00000400000000000000" pitchFamily="2" charset="-78"/>
              </a:rPr>
              <a:t>وقتی </a:t>
            </a:r>
            <a:r>
              <a:rPr lang="ar-SA" b="1" dirty="0">
                <a:solidFill>
                  <a:schemeClr val="bg1"/>
                </a:solidFill>
                <a:cs typeface="B Nazanin" panose="00000400000000000000" pitchFamily="2" charset="-78"/>
              </a:rPr>
              <a:t>متوجه این علایم اضطراب شدید از خود بپرسید ایا این علایم یک واکنش طبیعی است با موجب تنش بیجا میشود؟ شما با مشخص کردن اینکه چقدر علایم زیر گریبانگیر شما است. می توانید میزان اضطراب خود را بسنجید</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636940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248194"/>
            <a:ext cx="11046234" cy="6074229"/>
          </a:xfrm>
        </p:spPr>
        <p:txBody>
          <a:bodyPr vert="horz" lIns="91440" tIns="45720" rIns="91440" bIns="45720" rtlCol="0" anchor="ctr">
            <a:normAutofit/>
          </a:bodyPr>
          <a:lstStyle/>
          <a:p>
            <a:pPr marL="0" algn="r" rtl="1">
              <a:lnSpc>
                <a:spcPct val="150000"/>
              </a:lnSpc>
              <a:buNone/>
            </a:pP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مهارت مقابله ای شناخت علایم اضطراب : اولین قدم در مقابله با اضطراب شناخت علایم اضطراب و چگونگی اثر این علایم بر وجود شماست اضطراب هم میتواند به شما نیرو ببخشد و شما را برای برخورد با مشکل آماده کند و هم میتواند.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عملکرد طبیعی شما را مختل سازد؛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مهارت مقابله ای اجتناب از تنبیه و سرزنش بیهوده خویشتن : شما باید قبول کنید که اضطراب بخشی از زندگی است و هر فردی ممکن است به آن دچار شود. پس نباید با افکار منفی خودتان را سرزنش کنید و با خود سؤالاتی مثل من آدم ضعیفی هستم من عصبی هستم هیچ کس مثل من مضطرب نمیشود و ...) را تکرار کنید شما باید بر مهارتهای مقابله با اضطراب مسلط شوید و نیروی با ارزش خود را با تنبیه و سرزنش بیهوده خود به هدر ندهید؛ </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8187034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313510"/>
            <a:ext cx="11573691" cy="6139542"/>
          </a:xfrm>
        </p:spPr>
        <p:txBody>
          <a:bodyPr vert="horz" lIns="91440" tIns="45720" rIns="91440" bIns="45720" rtlCol="0" anchor="ctr">
            <a:normAutofit/>
          </a:bodyPr>
          <a:lstStyle/>
          <a:p>
            <a:pPr marL="0" algn="r" rtl="1">
              <a:lnSpc>
                <a:spcPct val="150000"/>
              </a:lnSpc>
              <a:buNone/>
            </a:pPr>
            <a:r>
              <a:rPr lang="ar-SA" b="1" dirty="0">
                <a:solidFill>
                  <a:schemeClr val="bg1"/>
                </a:solidFill>
                <a:cs typeface="B Nazanin" panose="00000400000000000000" pitchFamily="2" charset="-78"/>
              </a:rPr>
              <a:t>مهارت مقابله ای کنترل بدن برای خود آرام سازی خودتان : شما با تمرکز بر بدن خود از طریق خود آرام سازی میتوانید بر اضطرابتان غلبه یابید. به عنوان مثال فرض کنید در حال سخنرانی یا انجام کاری در مقابل یک جمعیت هستید که بدنشان علایم اضطراب را نشان میدهد در این حالت باید به جای این که وحشت کنید و کنترل خود را از دست بدهید به خودتان بگویید خوب لازم است نفس عمیقی بکشم و آرام باشم مزیت استفاده از واکنشهای بدنی به عنوان علامتی برای شروع خود آرام سازی این است که احساس میکنید در هر شرایطی آماده مقابله با اضطراب هستید.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بدین ترتیب مهارت مقابله با اضطراب در همه جا همراهتان است.</a:t>
            </a:r>
            <a:endParaRPr lang="en-US" b="1" dirty="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مهارت </a:t>
            </a:r>
            <a:r>
              <a:rPr lang="ar-SA" b="1" dirty="0">
                <a:solidFill>
                  <a:schemeClr val="bg1"/>
                </a:solidFill>
                <a:cs typeface="B Nazanin" panose="00000400000000000000" pitchFamily="2" charset="-78"/>
              </a:rPr>
              <a:t>مقابله ای کنترل رژیم غذایی و ورزش : یکی از راههای مقابله با اضطراب کنترل رژیم غذایی و ورزش است. داشتن رژیم غذایی مناسب بدون مواد محرک مثل نیکوتین و کافئین میتواند اضطراب شما را کنترل کند به خاطر داشته باشید که علاوه بر قهوه و چای بسیاری از نوشیدنیهای غیر الکلی نیز دارای کافئین هستند. حفظ تعادل در مصرف قند نیز بسیار مهم است بعد از یافتن یک رژیم غذایی مناسب، بهتر است یک ورزش مناسب را هم در نظر داشته باشید. ورزش مهارت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مقابله ای خوبی است زیرا در سلامت جسم و روان نقش مهمی دارد </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078521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Rectangle 3"/>
          <p:cNvSpPr/>
          <p:nvPr/>
        </p:nvSpPr>
        <p:spPr>
          <a:xfrm>
            <a:off x="587829" y="267853"/>
            <a:ext cx="11011987" cy="6370975"/>
          </a:xfrm>
          <a:prstGeom prst="rect">
            <a:avLst/>
          </a:prstGeom>
        </p:spPr>
        <p:txBody>
          <a:bodyPr vert="horz" lIns="91440" tIns="45720" rIns="91440" bIns="45720" rtlCol="0" anchor="ctr">
            <a:normAutofit/>
          </a:bodyPr>
          <a:lstStyle/>
          <a:p>
            <a:pPr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1"/>
                </a:solidFill>
                <a:cs typeface="B Nazanin" panose="00000400000000000000" pitchFamily="2" charset="-78"/>
              </a:rPr>
              <a:t>بیشتر خطراتی که ممکن است دامن گیر نسل جوان و نوجوان شود، در فاصله چند ساله بلوغ جنسی رخ میدهد گاهی افراد بر اثر تحریک خشم یا خشونت و یا سایر تمایلات نفسانی خود سرانه تصمیم ناروایی اتخاذ نموده و دست به اقدام نسنجیده و عجولانه میزنند که نتایج زیان بار و جبران ناپذیری به دنبال دارد. </a:t>
            </a:r>
            <a:endParaRPr lang="en-US" sz="2000" b="1" dirty="0">
              <a:solidFill>
                <a:schemeClr val="bg1"/>
              </a:solidFill>
              <a:cs typeface="B Nazanin" panose="00000400000000000000" pitchFamily="2" charset="-78"/>
            </a:endParaRPr>
          </a:p>
          <a:p>
            <a:pPr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smtClean="0">
                <a:solidFill>
                  <a:schemeClr val="bg1"/>
                </a:solidFill>
                <a:cs typeface="B Nazanin" panose="00000400000000000000" pitchFamily="2" charset="-78"/>
              </a:rPr>
              <a:t>شما </a:t>
            </a:r>
            <a:r>
              <a:rPr lang="ar-SA" sz="2000" b="1" dirty="0">
                <a:solidFill>
                  <a:schemeClr val="bg1"/>
                </a:solidFill>
                <a:cs typeface="B Nazanin" panose="00000400000000000000" pitchFamily="2" charset="-78"/>
              </a:rPr>
              <a:t>باید هنجارهای فرهنگی خود را </a:t>
            </a:r>
            <a:r>
              <a:rPr lang="ar-SA" sz="2000" b="1" dirty="0" smtClean="0">
                <a:solidFill>
                  <a:schemeClr val="bg1"/>
                </a:solidFill>
                <a:cs typeface="B Nazanin" panose="00000400000000000000" pitchFamily="2" charset="-78"/>
              </a:rPr>
              <a:t>بشناسید </a:t>
            </a:r>
            <a:r>
              <a:rPr lang="ar-SA" sz="2000" b="1" dirty="0">
                <a:solidFill>
                  <a:schemeClr val="bg1"/>
                </a:solidFill>
                <a:cs typeface="B Nazanin" panose="00000400000000000000" pitchFamily="2" charset="-78"/>
              </a:rPr>
              <a:t>و با افزایش آگاهی در این زمینه راههای پیشگیری از ابتلا و نحوه برخورد با خطرات را به کار </a:t>
            </a:r>
            <a:r>
              <a:rPr lang="ar-SA" sz="2000" b="1" dirty="0" smtClean="0">
                <a:solidFill>
                  <a:schemeClr val="bg1"/>
                </a:solidFill>
                <a:cs typeface="B Nazanin" panose="00000400000000000000" pitchFamily="2" charset="-78"/>
              </a:rPr>
              <a:t>ببندید</a:t>
            </a:r>
            <a:r>
              <a:rPr lang="ar-SA" sz="2000" b="1" dirty="0">
                <a:solidFill>
                  <a:schemeClr val="bg1"/>
                </a:solidFill>
                <a:cs typeface="B Nazanin" panose="00000400000000000000" pitchFamily="2" charset="-78"/>
              </a:rPr>
              <a:t>. به علاوه لازم است </a:t>
            </a:r>
            <a:r>
              <a:rPr lang="ar-SA" sz="2000" b="1" dirty="0" smtClean="0">
                <a:solidFill>
                  <a:schemeClr val="bg1"/>
                </a:solidFill>
                <a:cs typeface="B Nazanin" panose="00000400000000000000" pitchFamily="2" charset="-78"/>
              </a:rPr>
              <a:t>شما </a:t>
            </a:r>
            <a:r>
              <a:rPr lang="ar-SA" sz="2000" b="1" dirty="0">
                <a:solidFill>
                  <a:schemeClr val="bg1"/>
                </a:solidFill>
                <a:cs typeface="B Nazanin" panose="00000400000000000000" pitchFamily="2" charset="-78"/>
              </a:rPr>
              <a:t>قبل از بلوغ اطلاعات کلی و صحیح راجع به وقایع و تغییرات جسمی و روانی بلوغ و رفتار مناسب نسبت به خود و دیگران و نحوه ابراز علاقه و محبت و دوستیهای معقول را دریافت </a:t>
            </a:r>
            <a:r>
              <a:rPr lang="ar-SA" sz="2000" b="1" dirty="0" smtClean="0">
                <a:solidFill>
                  <a:schemeClr val="bg1"/>
                </a:solidFill>
                <a:cs typeface="B Nazanin" panose="00000400000000000000" pitchFamily="2" charset="-78"/>
              </a:rPr>
              <a:t>نمایید </a:t>
            </a:r>
            <a:r>
              <a:rPr lang="ar-SA" sz="2000" b="1" dirty="0">
                <a:solidFill>
                  <a:schemeClr val="bg1"/>
                </a:solidFill>
                <a:cs typeface="B Nazanin" panose="00000400000000000000" pitchFamily="2" charset="-78"/>
              </a:rPr>
              <a:t>تا از بسیاری از مشکلات و پی آمدهای حاصل از عدم اطلاع و شناخت درست ،آنها پیشگیری شود. </a:t>
            </a:r>
            <a:endParaRPr lang="en-US" sz="2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220984059"/>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248194"/>
            <a:ext cx="11007045" cy="6439989"/>
          </a:xfrm>
        </p:spPr>
        <p:txBody>
          <a:bodyPr>
            <a:normAutofit/>
          </a:bodyPr>
          <a:lstStyle/>
          <a:p>
            <a:pPr marL="0" algn="r" rtl="1">
              <a:lnSpc>
                <a:spcPct val="150000"/>
              </a:lnSpc>
              <a:buNone/>
            </a:pPr>
            <a:r>
              <a:rPr lang="ar-SA" b="1" dirty="0">
                <a:solidFill>
                  <a:schemeClr val="bg1"/>
                </a:solidFill>
                <a:cs typeface="B Nazanin" panose="00000400000000000000" pitchFamily="2" charset="-78"/>
              </a:rPr>
              <a:t>اضطراب امتحان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منظور از اضطراب امتحان ، واکنشهای هیجانی دانش آموز و دانشجو در هنگام امتحانات است که البته میتواند غیر منطقی باشد. امروزه ثابت شده است که آشنایی با روشها و رموز گذرانیدن امتحان ،بیشتر از فراگیری مطالب درسی در کسب موفقیت امتحان دهندگان تأثیر دارد.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پاره ای از عوامل تشدید اضطراب امتحان عبارتند از: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تأکیدهای فراوان آموزگاران در کلاسهای درس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یادآوریهای مدیر و ناظم همراه تهدید و ترساندن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سفارشهای شبانه روزی پدر و مادر در خانه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شکل چیدن میز و صندلی در سالن امتحان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وجود ناظران ناآشنا در سالن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بازدیدهای بازرسان اداره </a:t>
            </a:r>
            <a:endParaRPr lang="en-US" b="1" dirty="0">
              <a:solidFill>
                <a:schemeClr val="bg1"/>
              </a:solidFill>
              <a:cs typeface="B Nazanin" panose="00000400000000000000" pitchFamily="2" charset="-78"/>
            </a:endParaRPr>
          </a:p>
          <a:p>
            <a:endParaRPr lang="en-US" dirty="0"/>
          </a:p>
        </p:txBody>
      </p:sp>
    </p:spTree>
    <p:extLst>
      <p:ext uri="{BB962C8B-B14F-4D97-AF65-F5344CB8AC3E}">
        <p14:creationId xmlns:p14="http://schemas.microsoft.com/office/powerpoint/2010/main" val="13634491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235131"/>
            <a:ext cx="11007045" cy="6322423"/>
          </a:xfrm>
        </p:spPr>
        <p:txBody>
          <a:bodyPr vert="horz" lIns="91440" tIns="45720" rIns="91440" bIns="45720" rtlCol="0" anchor="ctr">
            <a:normAutofit/>
          </a:bodyPr>
          <a:lstStyle/>
          <a:p>
            <a:pPr marL="0" algn="r" rtl="1">
              <a:lnSpc>
                <a:spcPct val="150000"/>
              </a:lnSpc>
              <a:buNone/>
            </a:pPr>
            <a:r>
              <a:rPr lang="ar-SA" b="1" dirty="0">
                <a:cs typeface="B Nazanin" panose="00000400000000000000" pitchFamily="2" charset="-78"/>
              </a:rPr>
              <a:t>برخی روشهای غلبه بر اضطراب ناشی از امتحان عبارتند از: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۱ </a:t>
            </a:r>
            <a:r>
              <a:rPr lang="ar-SA" b="1" dirty="0">
                <a:cs typeface="B Nazanin" panose="00000400000000000000" pitchFamily="2" charset="-78"/>
              </a:rPr>
              <a:t>استفاده از امتحانات فرضی که دارای فواید زیر است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کاهش </a:t>
            </a:r>
            <a:r>
              <a:rPr lang="ar-SA" b="1" dirty="0">
                <a:cs typeface="B Nazanin" panose="00000400000000000000" pitchFamily="2" charset="-78"/>
              </a:rPr>
              <a:t>میزان اضطراب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خنثی سازی تدریجی حساسیت فرد نسبت به آزمون اصلی و جلسه امتحان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آشنایی با روش مطالعه صحیح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لازم است در مطالعه هدف و برنامه خود را مشخص کنید و هدف ها را جز به جز تنظیم نموده و در حین مطالعه آنها را به یاد داشته باشید</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انتخاب محل مناسب برای مطالعه شامل موارد زیر است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الف - آماده کردن وسایل کار ب - استفاده از نور </a:t>
            </a:r>
            <a:r>
              <a:rPr lang="ar-SA" b="1" dirty="0" smtClean="0">
                <a:cs typeface="B Nazanin" panose="00000400000000000000" pitchFamily="2" charset="-78"/>
              </a:rPr>
              <a:t>کافی</a:t>
            </a:r>
          </a:p>
        </p:txBody>
      </p:sp>
    </p:spTree>
    <p:extLst>
      <p:ext uri="{BB962C8B-B14F-4D97-AF65-F5344CB8AC3E}">
        <p14:creationId xmlns:p14="http://schemas.microsoft.com/office/powerpoint/2010/main" val="11873342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365760"/>
            <a:ext cx="11046234" cy="5891349"/>
          </a:xfrm>
        </p:spPr>
        <p:txBody>
          <a:bodyPr>
            <a:normAutofit fontScale="92500" lnSpcReduction="10000"/>
          </a:bodyPr>
          <a:lstStyle/>
          <a:p>
            <a:pPr marL="0" algn="r" rtl="1">
              <a:lnSpc>
                <a:spcPct val="150000"/>
              </a:lnSpc>
              <a:buNone/>
            </a:pPr>
            <a:r>
              <a:rPr lang="ar-SA" b="1" dirty="0">
                <a:cs typeface="B Nazanin" panose="00000400000000000000" pitchFamily="2" charset="-78"/>
              </a:rPr>
              <a:t>استرس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آثار جسمی و روانی ناشی از وقایع رویدادها و مشکلات را استرس گویند هر رویداد زندگی و یا هر مشکلی که برای شما با یکی از نزدیکان دوستان خانواده آشنایان و - اتفاق می افتد و روی جسم و روان شما اثر میگذارد عامل استرس نامیده میشود.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عامل استرس علاوه بر آثار روانی آثار و پیامدهای جسمی متعددی نیز دارد و هیچ عضو یا ارگانی از بدن از آثار آن مصون نیست عامل استرس میتواند روی هر دستگاهی از بدن آثار زیان بار داشته باشد. بعضی از این آثار زودگذر است مثلاً وقتی شما در اثر شنیدن خبر ناراحت کننده ای دچار استرس میگردید ممکن است فشار خون شما بالا رفته و تعداد نبض شما افزایش پیدا کند احساس طپش قلب نمایید، احساس ناراحتی در ناحیه معده داشته و دچار سرگیجه سردرد تعریق و لرزش گردید. آثار زود گذر چندان مشکل آفرین نمیباشد </a:t>
            </a:r>
            <a:r>
              <a:rPr lang="fa-IR" b="1" dirty="0" smtClean="0">
                <a:cs typeface="B Nazanin" panose="00000400000000000000" pitchFamily="2" charset="-78"/>
              </a:rPr>
              <a:t>.</a:t>
            </a:r>
          </a:p>
          <a:p>
            <a:pPr marL="0" algn="r" rtl="1">
              <a:lnSpc>
                <a:spcPct val="150000"/>
              </a:lnSpc>
              <a:buNone/>
            </a:pPr>
            <a:r>
              <a:rPr lang="ar-SA" b="1" dirty="0">
                <a:cs typeface="B Nazanin" panose="00000400000000000000" pitchFamily="2" charset="-78"/>
              </a:rPr>
              <a:t>اما آنچه اهمیت بیشتری دارد آثار جسمی پایدار است به عنوان مثال بیماریهای قلبی عروقی، بیماریهای پوستی بیماریهای گوارشی بیماریهای تنفسی سردردها عامل استرس فرد را مستعد ابتلا به بیماریهای عفونی به ویژه عفونتهای ویروسی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و بیماریهای سیستم ایمنی میسازد.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ثابت شده است کسانی که دچار بیماریهای بدخیم (سرطان) میگردند در معرض عوامل استرس بیشتری قرار داشته </a:t>
            </a:r>
            <a:r>
              <a:rPr lang="ar-SA" b="1" dirty="0" smtClean="0">
                <a:cs typeface="B Nazanin" panose="00000400000000000000" pitchFamily="2" charset="-78"/>
              </a:rPr>
              <a:t>اند</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32540696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0264" y="261256"/>
            <a:ext cx="11416936" cy="6309361"/>
          </a:xfrm>
        </p:spPr>
        <p:txBody>
          <a:bodyPr vert="horz" lIns="91440" tIns="45720" rIns="91440" bIns="45720" rtlCol="0" anchor="ctr">
            <a:normAutofit fontScale="92500" lnSpcReduction="20000"/>
          </a:bodyPr>
          <a:lstStyle/>
          <a:p>
            <a:pPr marL="0" algn="r" rtl="1">
              <a:lnSpc>
                <a:spcPct val="150000"/>
              </a:lnSpc>
              <a:buNone/>
            </a:pPr>
            <a:r>
              <a:rPr lang="ar-SA" b="1" dirty="0">
                <a:solidFill>
                  <a:schemeClr val="bg1"/>
                </a:solidFill>
                <a:cs typeface="B Nazanin" panose="00000400000000000000" pitchFamily="2" charset="-78"/>
              </a:rPr>
              <a:t>به دو طریق میتوان با استرس مقابله کرد </a:t>
            </a:r>
            <a:r>
              <a:rPr lang="en-US" b="1" dirty="0">
                <a:solidFill>
                  <a:schemeClr val="bg1"/>
                </a:solidFill>
                <a:cs typeface="B Nazanin" panose="00000400000000000000" pitchFamily="2" charset="-78"/>
              </a:rPr>
              <a:t>:</a:t>
            </a:r>
          </a:p>
          <a:p>
            <a:pPr marL="0" algn="r" rtl="1">
              <a:lnSpc>
                <a:spcPct val="150000"/>
              </a:lnSpc>
              <a:buNone/>
            </a:pPr>
            <a:r>
              <a:rPr lang="ar-SA" b="1" dirty="0">
                <a:solidFill>
                  <a:schemeClr val="bg1"/>
                </a:solidFill>
                <a:cs typeface="B Nazanin" panose="00000400000000000000" pitchFamily="2" charset="-78"/>
              </a:rPr>
              <a:t>ا</a:t>
            </a:r>
            <a:r>
              <a:rPr lang="en-US" b="1" dirty="0">
                <a:solidFill>
                  <a:schemeClr val="bg1"/>
                </a:solidFill>
                <a:cs typeface="B Nazanin" panose="00000400000000000000" pitchFamily="2" charset="-78"/>
              </a:rPr>
              <a:t>-</a:t>
            </a:r>
            <a:r>
              <a:rPr lang="ar-SA" b="1" dirty="0">
                <a:solidFill>
                  <a:schemeClr val="bg1"/>
                </a:solidFill>
                <a:cs typeface="B Nazanin" panose="00000400000000000000" pitchFamily="2" charset="-78"/>
              </a:rPr>
              <a:t> پیش بینی شناسایی و پیشگیری از استرس</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 ۲ </a:t>
            </a:r>
            <a:r>
              <a:rPr lang="en-US" b="1" dirty="0">
                <a:solidFill>
                  <a:schemeClr val="bg1"/>
                </a:solidFill>
                <a:cs typeface="B Nazanin" panose="00000400000000000000" pitchFamily="2" charset="-78"/>
              </a:rPr>
              <a:t>- </a:t>
            </a:r>
            <a:r>
              <a:rPr lang="ar-SA" b="1" dirty="0">
                <a:solidFill>
                  <a:schemeClr val="bg1"/>
                </a:solidFill>
                <a:cs typeface="B Nazanin" panose="00000400000000000000" pitchFamily="2" charset="-78"/>
              </a:rPr>
              <a:t>سازگاری با استرس </a:t>
            </a:r>
            <a:endParaRPr lang="fa-IR" b="1" dirty="0" smtClean="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در </a:t>
            </a:r>
            <a:r>
              <a:rPr lang="ar-SA" b="1" dirty="0">
                <a:solidFill>
                  <a:schemeClr val="bg1"/>
                </a:solidFill>
                <a:cs typeface="B Nazanin" panose="00000400000000000000" pitchFamily="2" charset="-78"/>
              </a:rPr>
              <a:t>طریق اول باید سعی نمود رویدادهای زندگی را عادی نموده و تا آنجا که مقدور است جلوی وقوع آن را گرفت. بعضی از وقایع قابل پیش بینی و پیشگیری است.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چند نمونه در این زمینه توجه فرمایید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با رعایت دقیق قوانین و مقررات راهنمایی و رانندگی، میزان حوادث رانندگی کاهش می یابد و خطر وقوع حادثه برای فردی که بیشترین رعایت مقررات را می کند، بسیار ناچیز است استرسهای مربوط به حوادث رانندگی شامل آسیب دیدگی قطع عضو خسارات مادی آسیب و یا فوت آشنایان و وابستگان، شاهد صحنه تصادف بودن و یا شاهد مرگ دیگری بودن است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حتی الامکان از وام ،گرفتن قرض گرفتن و خرید اقساطی اجتناب کنید. فقط در شرایطی اقدام به این کارها بکنید که از توانایی بازپرداخت اقساط آن کاملاً مطمئن باشید.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در برنامه ریزیهای روزانه هفتگی ماهانه و سالانه دقت کنید و زمان کافی برای انجام هر کاری را در نظر بگیرید تعجیل در انجام کارها چند کار را توام با هم انجام دادن سر وقت در قرارها حاضر نشدن به تأخیر افتادن کارهای روزانه دیر رسیدن به محل کار دیر وقت به منزل رسیدن و ...... همگی استرس محسوب می شود؛ </a:t>
            </a: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894504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635" y="339634"/>
            <a:ext cx="11599816" cy="6270172"/>
          </a:xfrm>
        </p:spPr>
        <p:txBody>
          <a:bodyPr vert="horz" lIns="91440" tIns="45720" rIns="91440" bIns="45720" rtlCol="0" anchor="ctr">
            <a:normAutofit fontScale="92500" lnSpcReduction="10000"/>
          </a:bodyPr>
          <a:lstStyle/>
          <a:p>
            <a:pPr marL="0" algn="r" rtl="1">
              <a:lnSpc>
                <a:spcPct val="150000"/>
              </a:lnSpc>
              <a:buNone/>
            </a:pPr>
            <a:r>
              <a:rPr lang="ar-SA" b="1" dirty="0">
                <a:cs typeface="B Nazanin" panose="00000400000000000000" pitchFamily="2" charset="-78"/>
              </a:rPr>
              <a:t>بسیاری از عوامل ایجاد کننده رویدادهای استرس آمیز زندگی، از کنترل فرد خارج است. و یک نفر به تنهایی نمی تواند آن عوامل را رفع نماید و مانع بروز حادثه و استرس گردد. بنابراین ضروری است در درجه اول توکل بر خداوند داشته باشید و با </a:t>
            </a:r>
            <a:r>
              <a:rPr lang="fa-IR" b="1" dirty="0">
                <a:cs typeface="B Nazanin" panose="00000400000000000000" pitchFamily="2" charset="-78"/>
              </a:rPr>
              <a:t>صبر</a:t>
            </a:r>
            <a:r>
              <a:rPr lang="ar-SA" b="1" dirty="0">
                <a:cs typeface="B Nazanin" panose="00000400000000000000" pitchFamily="2" charset="-78"/>
              </a:rPr>
              <a:t> و حوصله به مقابله با استرس بشتابید.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در سازگاری با استرس چند نکته را باید در نظر داشته باشید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پرهیز از عجله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دوری از اضطراب و عصبانیت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صبر و حوصله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یافتن راه حلهای منطقی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تسلیم شدن در برابر مشکلات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توکل به خدا و خود را به خدا واگذار کردن و تقویت صبر و پایداری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نرمش و ورزش منظم حداقل . سه جلسه در هفته و هر جلسه حداقل به مدت نیم ساعت؛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مراقبه یا تمرین تمرکز و آموزش آرام سازی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3135358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771914" cy="5715000"/>
          </a:xfrm>
        </p:spPr>
        <p:txBody>
          <a:bodyPr>
            <a:normAutofit/>
          </a:bodyPr>
          <a:lstStyle/>
          <a:p>
            <a:pPr marL="0" algn="r" rtl="1">
              <a:lnSpc>
                <a:spcPct val="150000"/>
              </a:lnSpc>
              <a:buNone/>
            </a:pPr>
            <a:r>
              <a:rPr lang="ar-SA" b="1" dirty="0">
                <a:cs typeface="B Nazanin" panose="00000400000000000000" pitchFamily="2" charset="-78"/>
              </a:rPr>
              <a:t>لبخند و شادی </a:t>
            </a:r>
            <a:r>
              <a:rPr lang="ar-SA" b="1" dirty="0" smtClean="0">
                <a:cs typeface="B Nazanin" panose="00000400000000000000" pitchFamily="2" charset="-78"/>
              </a:rPr>
              <a:t>خنده</a:t>
            </a:r>
            <a:r>
              <a:rPr lang="fa-IR" b="1" dirty="0" smtClean="0">
                <a:cs typeface="B Nazanin" panose="00000400000000000000" pitchFamily="2" charset="-78"/>
              </a:rPr>
              <a:t> </a:t>
            </a:r>
            <a:r>
              <a:rPr lang="ar-SA" b="1" dirty="0" smtClean="0">
                <a:cs typeface="B Nazanin" panose="00000400000000000000" pitchFamily="2" charset="-78"/>
              </a:rPr>
              <a:t>در </a:t>
            </a:r>
            <a:r>
              <a:rPr lang="ar-SA" b="1" dirty="0">
                <a:cs typeface="B Nazanin" panose="00000400000000000000" pitchFamily="2" charset="-78"/>
              </a:rPr>
              <a:t>مقابله با استرس معجزه میکند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اجتناب از عصبانیت و خصومت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استفاده از دوش آب سرد در مواقع </a:t>
            </a:r>
            <a:r>
              <a:rPr lang="ar-SA" b="1" dirty="0" smtClean="0">
                <a:cs typeface="B Nazanin" panose="00000400000000000000" pitchFamily="2" charset="-78"/>
              </a:rPr>
              <a:t>عصبانیت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در نظر گرفتن اوقات معینی در طول هفته برای استفاده از اوقات فراغت به نحو مطلوب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کارهای هنری مورد علاقه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گفتگوی دوستانه و محبت آمیز با اعضای خانواده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مشورت با دیگران و اجتناب از تصمیم گیریهای عجولانه و فردی؛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اوقاتی را به خود - فقط به خود اختصاص دادن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آموزش از طریق وسایل ارتباطی جمعی  </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20992794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1059297" cy="5858691"/>
          </a:xfrm>
        </p:spPr>
        <p:txBody>
          <a:bodyPr vert="horz" lIns="91440" tIns="45720" rIns="91440" bIns="45720" rtlCol="0" anchor="ctr">
            <a:normAutofit fontScale="85000" lnSpcReduction="20000"/>
          </a:bodyPr>
          <a:lstStyle/>
          <a:p>
            <a:pPr marL="0" algn="r" rtl="1">
              <a:lnSpc>
                <a:spcPct val="150000"/>
              </a:lnSpc>
              <a:buNone/>
            </a:pPr>
            <a:r>
              <a:rPr lang="ar-SA" b="1" dirty="0">
                <a:solidFill>
                  <a:schemeClr val="bg1"/>
                </a:solidFill>
                <a:cs typeface="B Nazanin" panose="00000400000000000000" pitchFamily="2" charset="-78"/>
              </a:rPr>
              <a:t>خشم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خشم یکی از هیجانهای پیچیده انسان است خشم واکنشی متداول نسبت به ناکامی و بدرفتاری است همه ما در طول زندگی با موقعیتهای خشم برانگیز رو به رو شده ایم اشکال خشم این است که اگر چه بخشی از زندگی است ولی ما را از رسیدن به اهدافمان باز میدارد.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ارایه تعریفی از خشم بسیار دشوار است زیرا افراد از نظر زمان و علت خشم و نحوه واکنش به آن کاملاً متفاوت هستند.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هیجانهایی که غالباً با خشم همراه میباشند عبارتند از: عصبانیت، خشونت خصومت کینه توزی ،غضب ،تنفر ،تحریک حاد، تحقیر، رنجش</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چون تعاریف و تجربیات ما از این احساسات متفاوت است توصیف دقیق آنها غیر ممکن است.</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نکته مهم شناخت این مسأله است که چه وقت خشم برای شما مشکل ایجاد میکند و زندگی شما را به طور جدی به خطر می اندازد و در مواقع روبه رو شدن با آن چگونه میتوان با آن مقابله نمود.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شیوه های مقابله با خشم به شرح زیر است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-۱ مهارت مقابله ای بررسی منطقی بودن ارزیابیهای اولیه خود : یک نقطه شروع خوب برای آموختن نحوه مقابله با خشم تجزیه و تحلیل ارزیابیهای اولیه خود است. وقتی ارزیابی اولیه از رویدادی ناکام کننده و مشکل ساز به عمل می آورید باید معین کنید آیا مسأله ارزش ناراحت شدن را دارد یا نه اینجاست که میتوان از مهارتهای تفکر منطقی خود بهره مند شد. همه ما خواسته ها و تقاضاهای غیر منطقی از زندگی داریم و انتظار داریم که دیگران همیشه با ما خوب رفتار کنند چون در غیر این صورت خشمگین میشویم پس طبق مهارت مقابله ای ،فوق شما باید خواسته های غیر منطقی خود را بشناسید و آنها را به خواسته های واقع بینانه تر تبدیل کنید تا بدین وسیله با دلایل غیر منطقی خشمگین نشوید. </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8807190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823" y="235132"/>
            <a:ext cx="11247119" cy="6335486"/>
          </a:xfrm>
        </p:spPr>
        <p:txBody>
          <a:bodyPr vert="horz" lIns="91440" tIns="45720" rIns="91440" bIns="45720" rtlCol="0" anchor="ctr">
            <a:normAutofit fontScale="85000" lnSpcReduction="20000"/>
          </a:bodyPr>
          <a:lstStyle/>
          <a:p>
            <a:pPr marL="0" algn="r" rtl="1">
              <a:lnSpc>
                <a:spcPct val="150000"/>
              </a:lnSpc>
              <a:buNone/>
            </a:pPr>
            <a:r>
              <a:rPr lang="ar-SA" b="1" dirty="0">
                <a:solidFill>
                  <a:schemeClr val="bg1"/>
                </a:solidFill>
                <a:cs typeface="B Nazanin" panose="00000400000000000000" pitchFamily="2" charset="-78"/>
              </a:rPr>
              <a:t>- مهارت مقابله ای استفاده از روش خود آرام سازی : برای حفظ کنترل خود در مواقع ناکامی یا وقتی که مورد بی حرمتی واقع شده اید وقتی عصبانی هستید استفاده از مهارت خود آرام سازی بسیار مفید و اثربخش است برای این کار در حالت راحتی دراز بکشید یا بنشینید چند نفس عمیق و آرام بکشید طوری که پر شدن ریه های تان از اکسیژن را احساس کنید آرام و آهسته نفس بکشید (نفسهای عمیق و آرام به  خودتان بگویید: «نفس عمیق بکش نگه دار بیرون بده تمام افکار و نگرانیهای خود را از ذهنتان خارج کنید فقط نفس آرام بکشید و همان طور که به نفسهای عمیق و آرام خود ادامه می دهید</a:t>
            </a:r>
            <a:endParaRPr lang="en-US" b="1" dirty="0" smtClean="0">
              <a:solidFill>
                <a:schemeClr val="bg1"/>
              </a:solidFill>
              <a:cs typeface="B Nazanin" panose="00000400000000000000" pitchFamily="2" charset="-78"/>
            </a:endParaRPr>
          </a:p>
          <a:p>
            <a:pPr marL="0" algn="r" rtl="1">
              <a:lnSpc>
                <a:spcPct val="150000"/>
              </a:lnSpc>
              <a:buNone/>
            </a:pP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به پاهایشان توجه کنید عضلات پاهای تان را با با هم یا یکی یکی سفت کنید. آنها را چند ثانیه به این حالت نگه دارید و سپس رها کنید وقتی عضلات پاها شل میشوند خون به راحتی در آنها جریان می یابد به همین دلیل در پاهایتان احساس گرمی می کنید. سپس بر روی بازوها و دستهای خود تمرکز کنید. دستهای خود را با هم یا یکی یکی سفت کنید همین کار را با بازوهای خود انجام دهید بعد از این که چند بار بازوها و دستهای خود را سفت و شل کردید همه تنیدگی آنها را خارج کنید. یعنی آنها را به حالت شل رها کنید.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حال برگردن و شانه هایتان تمرکز کنید شانه های خود را بالا بکشید و عضلات گردن و شانه را سفت کنید اگر در این حالت برای مدتی بمانید عضلات گردنتان سفت میشود و پشتتان درد میگیرد این کار را چند بار تکرار کنید.</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با شل کردن عضلات شانه و گردن متوجه تفاوت بین عضلات شل و تنیده میشوید یادگیری طرز تشخیص تنیدگی مهارت با ارزشی است زیرا با این عمل میتوانید متوجه شوید که چه وقت تمرین آرام سازی روی شما اثر میگذارد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به نفس عمیق و آرام ادامه دهید. حال به عضلات چهرهتان تمرکز دهید. عضلات چانه تان را سفت کنید. احتمالاً از این که میبینید چقدر این عضلات سفت هستند تعجب خواهید کرد چشمهایتان را محکم ببندید و به شدت اخم کنید. حال عضلات چهره تان را کاملاً شل کنید جریان خون را وقتی چهره تان شروع به گرم شدن و راحت شدن میکنید احساس میکنید به نفس کشیدن آرام و عمیق ادامه دهید در این حالت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همه قسمتهای بدنتان در حالت آرامش و راحتی قرار میگیرند </a:t>
            </a: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9462359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960" y="685800"/>
            <a:ext cx="11150737" cy="5858691"/>
          </a:xfrm>
        </p:spPr>
        <p:txBody>
          <a:bodyPr vert="horz" lIns="91440" tIns="45720" rIns="91440" bIns="45720" rtlCol="0" anchor="ctr">
            <a:normAutofit/>
          </a:bodyPr>
          <a:lstStyle/>
          <a:p>
            <a:pPr marL="0" algn="r" rtl="1">
              <a:lnSpc>
                <a:spcPct val="150000"/>
              </a:lnSpc>
              <a:buNone/>
            </a:pPr>
            <a:r>
              <a:rPr lang="ar-SA" b="1" dirty="0">
                <a:cs typeface="B Nazanin" panose="00000400000000000000" pitchFamily="2" charset="-78"/>
              </a:rPr>
              <a:t>شیوه های درمان اختلالات روانی رفتاری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شیوه های درمانی به طور کلی به دو دسته تقسیم میشوند؛ (الف) روش دارو درمانی ب) روشهای غیر دارویی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روش های دارو درمانی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دارو درمانی روش درمان راحت و مناسبی برای درمان اختلالات روانی رفتاری شدید و حاد میباشد. در چند دهه اخیر داروهای بسیار مؤثر برای حالات نامطلوب کشف شده است که از آن جمله داروهای ضد افسردگی و اضطراب است. داروها می توانند رفتارهای تهاجمی خطرناک و ویران کننده را کنترل کرده و احساسات و خلقیات بیماران را بهبود بخشند و افکار و ادراکهای آنان را سر و سامان دهند بیماران و بستگان آنان باید در مورد دلایل تجویز دارو و منافع مورد انتظار و خطرات احتمالی دارو آموزش داده شوند دارو به مقدار مؤثر و به مدت کافی باید مورد استفاده قرار گیرد و تجویز آن مستلزم تبحر و مراقبت بالینی مداوم است پاسخ درمانی و پیدایش عوارض جانبی باید از نزدیک کنترل شده و دوز دارو مطابق وضعیت بیمار تعدیل شده و درمان مناسب برای عوارض دارویی هر چه سریع تر انجام گیرد.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a:t>
            </a:r>
            <a:endParaRPr lang="en-US" b="1" dirty="0">
              <a:cs typeface="B Nazanin" panose="00000400000000000000" pitchFamily="2" charset="-78"/>
            </a:endParaRPr>
          </a:p>
        </p:txBody>
      </p:sp>
    </p:spTree>
    <p:extLst>
      <p:ext uri="{BB962C8B-B14F-4D97-AF65-F5344CB8AC3E}">
        <p14:creationId xmlns:p14="http://schemas.microsoft.com/office/powerpoint/2010/main" val="29037304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8194" y="209005"/>
            <a:ext cx="11704319" cy="6361611"/>
          </a:xfrm>
        </p:spPr>
        <p:txBody>
          <a:bodyPr>
            <a:normAutofit fontScale="85000" lnSpcReduction="10000"/>
          </a:bodyPr>
          <a:lstStyle/>
          <a:p>
            <a:pPr marL="0" algn="r" rtl="1">
              <a:lnSpc>
                <a:spcPct val="150000"/>
              </a:lnSpc>
              <a:buNone/>
            </a:pPr>
            <a:r>
              <a:rPr lang="ar-SA" b="1" dirty="0">
                <a:cs typeface="B Nazanin" panose="00000400000000000000" pitchFamily="2" charset="-78"/>
              </a:rPr>
              <a:t>روشهای غیر دارویی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روان درمانی روان درمانی عبارت است از رابطه پزشک و بیمار با درمان گر و بیمار برای کاهش علایم بیماری در جریان روان درمانی به بیمار فرصت بازنگری تجریبات و جریانات گذشته زندگی داده میشود و از این طریق به شناخت او از خویشتن و مشکلاتی که در ریشه علایم او قرار دارند، پرداخته میشود. </a:t>
            </a:r>
            <a:endParaRPr lang="en-US" b="1" dirty="0">
              <a:cs typeface="B Nazanin" panose="00000400000000000000" pitchFamily="2" charset="-78"/>
            </a:endParaRPr>
          </a:p>
          <a:p>
            <a:pPr marL="0" algn="r" rtl="1">
              <a:lnSpc>
                <a:spcPct val="150000"/>
              </a:lnSpc>
              <a:buNone/>
            </a:pPr>
            <a:r>
              <a:rPr lang="ar-SA" b="1" dirty="0" smtClean="0">
                <a:cs typeface="B Nazanin" panose="00000400000000000000" pitchFamily="2" charset="-78"/>
              </a:rPr>
              <a:t>این </a:t>
            </a:r>
            <a:r>
              <a:rPr lang="ar-SA" b="1" dirty="0">
                <a:cs typeface="B Nazanin" panose="00000400000000000000" pitchFamily="2" charset="-78"/>
              </a:rPr>
              <a:t>افراد با روشهای بسیار ساده ای نظیر گوش دادن به </a:t>
            </a:r>
            <a:r>
              <a:rPr lang="ar-SA" b="1" dirty="0" smtClean="0">
                <a:cs typeface="B Nazanin" panose="00000400000000000000" pitchFamily="2" charset="-78"/>
              </a:rPr>
              <a:t>مشکلاتشان </a:t>
            </a:r>
            <a:r>
              <a:rPr lang="ar-SA" b="1" dirty="0">
                <a:cs typeface="B Nazanin" panose="00000400000000000000" pitchFamily="2" charset="-78"/>
              </a:rPr>
              <a:t>صحبت با خانواده آنها حمایت روانی و ایجاد تغییر در محیط زندگی برای سازش بیشتر بهبود چشمگیری پیدا میکنند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درمانهای اجتماعی </a:t>
            </a:r>
            <a:r>
              <a:rPr lang="ar-SA" b="1" dirty="0" smtClean="0">
                <a:cs typeface="B Nazanin" panose="00000400000000000000" pitchFamily="2" charset="-78"/>
              </a:rPr>
              <a:t>(</a:t>
            </a:r>
            <a:r>
              <a:rPr lang="fa-IR" b="1" dirty="0" smtClean="0">
                <a:cs typeface="B Nazanin" panose="00000400000000000000" pitchFamily="2" charset="-78"/>
              </a:rPr>
              <a:t>ن</a:t>
            </a:r>
            <a:r>
              <a:rPr lang="ar-SA" b="1" dirty="0" smtClean="0">
                <a:cs typeface="B Nazanin" panose="00000400000000000000" pitchFamily="2" charset="-78"/>
              </a:rPr>
              <a:t>وتوانی </a:t>
            </a:r>
            <a:r>
              <a:rPr lang="ar-SA" b="1" dirty="0">
                <a:cs typeface="B Nazanin" panose="00000400000000000000" pitchFamily="2" charset="-78"/>
              </a:rPr>
              <a:t>)  : روش نوتوانی برای بیماران با بیماری طولانی (مزمن) که به طور کامل بهبود نمی یابند و نمیتوانند به طور مستقل زندگی کنند، به کار می رود در این روش، بیماران با اقدامات ساده ای نظیر فعالیتهای تفریحی و ورزشی، آموزش کارهای ساده و تکراری سبد بافی جدا نکردن شان از زندگی معمولی برگشت به محیط خانواده و اجتماع و آموزش راه و رسم زندگی خانوادگی و اجتماعی، بهبود چشمگیری پیدا می نماید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کار درمانی :  در روش کار درمانی بیماران به دلیل سرگرم کار بودن کمتر بیمار می شوند و سریع تر پیشرفت مینمایند از زمان پیشرفت روانپزشکی کار درمانی نیز به عنوان یک روش درمانی شروع به رشد کرد گاهی میتوان کار درمانی را به طور خصوصی و فردی برای بیمارانی که حالت مخرب دارند انجام داد ولی اکثراً کار درمانی به صورت گروهی انجام میگیرد.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 </a:t>
            </a:r>
            <a:endParaRPr lang="en-US" b="1" dirty="0">
              <a:cs typeface="B Nazanin" panose="00000400000000000000" pitchFamily="2" charset="-78"/>
            </a:endParaRPr>
          </a:p>
          <a:p>
            <a:pPr marL="0" algn="r" rtl="1">
              <a:lnSpc>
                <a:spcPct val="150000"/>
              </a:lnSpc>
              <a:buNone/>
            </a:pPr>
            <a:r>
              <a:rPr lang="ar-SA" b="1" dirty="0">
                <a:cs typeface="B Nazanin" panose="00000400000000000000" pitchFamily="2" charset="-78"/>
              </a:rPr>
              <a:t>شوک درمانی نیز روش مفیدی در بعضی از بیماریهای روانی شدید مثل افسردگی شدید و بعضی بیماریهای غیر قابل کنترل و خطرناک است. اگر الکترو شوک به موقع و به جا استفاده شود برای بیمار مفیدتر و کم ضررتر است </a:t>
            </a:r>
            <a:endParaRPr lang="en-US" b="1" dirty="0">
              <a:cs typeface="B Nazanin" panose="00000400000000000000" pitchFamily="2" charset="-78"/>
            </a:endParaRPr>
          </a:p>
          <a:p>
            <a:pPr marL="0" algn="r" rtl="1">
              <a:lnSpc>
                <a:spcPct val="150000"/>
              </a:lnSpc>
              <a:buNone/>
            </a:pP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3605099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40034" y="365760"/>
            <a:ext cx="8112035" cy="5943599"/>
          </a:xfrm>
        </p:spPr>
        <p:txBody>
          <a:bodyPr/>
          <a:lstStyle/>
          <a:p>
            <a:pPr algn="r"/>
            <a:r>
              <a:rPr lang="ar-SA" b="1" dirty="0">
                <a:solidFill>
                  <a:schemeClr val="bg1"/>
                </a:solidFill>
                <a:cs typeface="B Nazanin" panose="00000400000000000000" pitchFamily="2" charset="-78"/>
              </a:rPr>
              <a:t>بدون شک یکی از راههای اصلی و مهم دریافت اطلاعات، والدین و مربیان و مشاوران مدرسه هستند شما باید این حقیقت را به خوبی درک کنید که پدر و مادر دلسوزترین مشاوران شما هستند. هر چند که برخی از والدین از این وظیفه سرباز میزنند و گاهی خود اطلاعات مناسب و کاملی از بحران های دوران بلوغ ندارند ولی با این حال والدین بهترین منبع آگاه نمودن شما هستند باید به خاطر داشته باشید که دوره بلوغ دوره ای با عظمت و ارزشمند است و شما باید مصون از گناه و آلودگیهای اخلاقی باشید لذا بیداری احساسات اخلاقی و ارزشهای معنوی در شما بهترین شرایط و موقعیت را برای آموزش ایجاد میکند تا ضمن فراگیری مسایل بلوغ و نوجوانی تمایلات معنوی شما نیز ارضا شده و در برابر انحرافات و لغزش ها، با ایمان و مستحکم مقاومت نمایید </a:t>
            </a:r>
            <a:endParaRPr lang="en-US" b="1" dirty="0">
              <a:solidFill>
                <a:schemeClr val="bg1"/>
              </a:solidFill>
              <a:cs typeface="B Nazanin" panose="00000400000000000000" pitchFamily="2" charset="-78"/>
            </a:endParaRPr>
          </a:p>
          <a:p>
            <a:pPr algn="r"/>
            <a:endParaRPr lang="en-US" dirty="0"/>
          </a:p>
        </p:txBody>
      </p:sp>
      <p:pic>
        <p:nvPicPr>
          <p:cNvPr id="4" name="Picture 3"/>
          <p:cNvPicPr/>
          <p:nvPr/>
        </p:nvPicPr>
        <p:blipFill rotWithShape="1">
          <a:blip r:embed="rId2"/>
          <a:srcRect l="21955" t="40764" r="41346" b="18187"/>
          <a:stretch/>
        </p:blipFill>
        <p:spPr bwMode="auto">
          <a:xfrm>
            <a:off x="955902" y="796834"/>
            <a:ext cx="2427378" cy="222068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22283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0446" y="235131"/>
            <a:ext cx="11403874" cy="4362995"/>
          </a:xfrm>
        </p:spPr>
        <p:txBody>
          <a:bodyPr vert="horz" lIns="91440" tIns="45720" rIns="91440" bIns="45720" rtlCol="0" anchor="ctr">
            <a:normAutofit/>
          </a:bodyPr>
          <a:lstStyle/>
          <a:p>
            <a:pPr marL="0" algn="ctr" rtl="1">
              <a:lnSpc>
                <a:spcPct val="150000"/>
              </a:lnSpc>
              <a:buNone/>
            </a:pPr>
            <a:r>
              <a:rPr lang="ar-SA" b="1" dirty="0">
                <a:solidFill>
                  <a:schemeClr val="bg1"/>
                </a:solidFill>
                <a:cs typeface="B Nazanin" panose="00000400000000000000" pitchFamily="2" charset="-78"/>
              </a:rPr>
              <a:t>تغییرات روانی رفتاری شایع در دوران بلوغ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تغییرات جسمی در دوره بلوغ با وجودی که طبیعی و موقتی هستند و در مرحله ای تمام می شوند اما چون به قدر کافی سریع ناگهانی و شدید هستند سبب تغییر رفتار، نگرش و شخصیت نوجوان میشوند شایع ترین تغییرات روانی رفتاری در دوره بلوغ عبارتند </a:t>
            </a:r>
            <a:r>
              <a:rPr lang="fa-IR" b="1" dirty="0" smtClean="0">
                <a:solidFill>
                  <a:schemeClr val="bg1"/>
                </a:solidFill>
                <a:cs typeface="B Nazanin" panose="00000400000000000000" pitchFamily="2" charset="-78"/>
              </a:rPr>
              <a:t>:</a:t>
            </a:r>
          </a:p>
          <a:p>
            <a:pPr marL="0" algn="r" rtl="1">
              <a:lnSpc>
                <a:spcPct val="150000"/>
              </a:lnSpc>
              <a:buNone/>
            </a:pPr>
            <a:r>
              <a:rPr lang="ar-SA" b="1" dirty="0" smtClean="0">
                <a:solidFill>
                  <a:schemeClr val="bg1"/>
                </a:solidFill>
                <a:cs typeface="B Nazanin" panose="00000400000000000000" pitchFamily="2" charset="-78"/>
              </a:rPr>
              <a:t>در </a:t>
            </a:r>
            <a:r>
              <a:rPr lang="ar-SA" b="1" dirty="0">
                <a:solidFill>
                  <a:schemeClr val="bg1"/>
                </a:solidFill>
                <a:cs typeface="B Nazanin" panose="00000400000000000000" pitchFamily="2" charset="-78"/>
              </a:rPr>
              <a:t>دوران بلوغ </a:t>
            </a:r>
            <a:r>
              <a:rPr lang="fa-IR" b="1" dirty="0" smtClean="0">
                <a:solidFill>
                  <a:schemeClr val="bg1"/>
                </a:solidFill>
                <a:cs typeface="B Nazanin" panose="00000400000000000000" pitchFamily="2" charset="-78"/>
              </a:rPr>
              <a:t>نوجوان</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بسیار کنجکاو </a:t>
            </a:r>
            <a:r>
              <a:rPr lang="ar-SA" b="1" dirty="0" smtClean="0">
                <a:solidFill>
                  <a:schemeClr val="bg1"/>
                </a:solidFill>
                <a:cs typeface="B Nazanin" panose="00000400000000000000" pitchFamily="2" charset="-78"/>
              </a:rPr>
              <a:t>میشود </a:t>
            </a:r>
            <a:r>
              <a:rPr lang="ar-SA" b="1" dirty="0">
                <a:solidFill>
                  <a:schemeClr val="bg1"/>
                </a:solidFill>
                <a:cs typeface="B Nazanin" panose="00000400000000000000" pitchFamily="2" charset="-78"/>
              </a:rPr>
              <a:t>و </a:t>
            </a:r>
            <a:r>
              <a:rPr lang="ar-SA" b="1" dirty="0" smtClean="0">
                <a:solidFill>
                  <a:schemeClr val="bg1"/>
                </a:solidFill>
                <a:cs typeface="B Nazanin" panose="00000400000000000000" pitchFamily="2" charset="-78"/>
              </a:rPr>
              <a:t>میخواهد </a:t>
            </a:r>
            <a:r>
              <a:rPr lang="ar-SA" b="1" dirty="0">
                <a:solidFill>
                  <a:schemeClr val="bg1"/>
                </a:solidFill>
                <a:cs typeface="B Nazanin" panose="00000400000000000000" pitchFamily="2" charset="-78"/>
              </a:rPr>
              <a:t>همه چیز را </a:t>
            </a:r>
            <a:r>
              <a:rPr lang="ar-SA" b="1" dirty="0" smtClean="0">
                <a:solidFill>
                  <a:schemeClr val="bg1"/>
                </a:solidFill>
                <a:cs typeface="B Nazanin" panose="00000400000000000000" pitchFamily="2" charset="-78"/>
              </a:rPr>
              <a:t>بداند</a:t>
            </a:r>
            <a:r>
              <a:rPr lang="ar-SA" b="1" dirty="0">
                <a:solidFill>
                  <a:schemeClr val="bg1"/>
                </a:solidFill>
                <a:cs typeface="B Nazanin" panose="00000400000000000000" pitchFamily="2" charset="-78"/>
              </a:rPr>
              <a:t>.</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احساس آگاهی نسبت به وضعیت جسمانی جنسیت ،هویت عقیده و سایر خصوصیات نیز در شما شکل می </a:t>
            </a:r>
            <a:r>
              <a:rPr lang="ar-SA" b="1" dirty="0" smtClean="0">
                <a:solidFill>
                  <a:schemeClr val="bg1"/>
                </a:solidFill>
                <a:cs typeface="B Nazanin" panose="00000400000000000000" pitchFamily="2" charset="-78"/>
              </a:rPr>
              <a:t>گیرد</a:t>
            </a:r>
            <a:r>
              <a:rPr lang="fa-IR" b="1" dirty="0" smtClean="0">
                <a:solidFill>
                  <a:schemeClr val="bg1"/>
                </a:solidFill>
                <a:cs typeface="B Nazanin" panose="00000400000000000000" pitchFamily="2" charset="-78"/>
              </a:rPr>
              <a:t>.</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p:txBody>
      </p:sp>
      <p:pic>
        <p:nvPicPr>
          <p:cNvPr id="4" name="Picture 3"/>
          <p:cNvPicPr/>
          <p:nvPr/>
        </p:nvPicPr>
        <p:blipFill rotWithShape="1">
          <a:blip r:embed="rId2"/>
          <a:srcRect l="34295" t="30787" r="9135" b="34435"/>
          <a:stretch/>
        </p:blipFill>
        <p:spPr bwMode="auto">
          <a:xfrm>
            <a:off x="1031557" y="3657600"/>
            <a:ext cx="5238614" cy="24688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65982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126610"/>
            <a:ext cx="10889479" cy="3840480"/>
          </a:xfrm>
        </p:spPr>
        <p:txBody>
          <a:bodyPr>
            <a:normAutofit/>
          </a:bodyPr>
          <a:lstStyle/>
          <a:p>
            <a:pPr marL="0" algn="r" rtl="1">
              <a:lnSpc>
                <a:spcPct val="150000"/>
              </a:lnSpc>
              <a:buNone/>
            </a:pPr>
            <a:r>
              <a:rPr lang="ar-SA" b="1" dirty="0">
                <a:solidFill>
                  <a:schemeClr val="bg1"/>
                </a:solidFill>
                <a:cs typeface="B Nazanin" panose="00000400000000000000" pitchFamily="2" charset="-78"/>
              </a:rPr>
              <a:t>در این دوران شما میتوانید حدود استعدادها و تواناییهای خود را بشناسید سطح تفکر شما بسیار گسترده شده و رشد ذهنی و منطقی شما به تدریج به حد کمال می رسد؛ اعتماد به نفس و ارزشهای اخلاقی در شما رشد میکند و با اطرافیان و جامعه سازگاری بیشتری می یابید ولی هنوز تجربه کافی ندارید؛ یکی از مهمترین یادگیریهای شما در این دوره از پانزده سالگی به بعد یادگیری ارزش هاست شما به ارزشهای معنوی علاقه مند شده و به این ارزشها بیش از ارزشهای مادی گرایش مییابید به مسایل سیاسی علاقمند میشوید و به جستجوی فلسفه زندگی می پردازید؛</a:t>
            </a:r>
            <a:endParaRPr lang="fa-IR"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از مهم ترین ویژگی های این دوران رسیدن به مرحله تفکر انتزاعی یعنی عالی ترین مرحله رشد فکری انسان است. شما میتوانید مسایل را تجزیه و تحلیل کنید فکر منطقی داشته و نتیجه گیری نمایید </a:t>
            </a:r>
            <a:r>
              <a:rPr lang="fa-IR" b="1" dirty="0">
                <a:solidFill>
                  <a:schemeClr val="bg1"/>
                </a:solidFill>
                <a:cs typeface="B Nazanin" panose="00000400000000000000" pitchFamily="2" charset="-78"/>
              </a:rPr>
              <a:t>اما نوجوان پختگی لازم را ندارد </a:t>
            </a:r>
            <a:endParaRPr lang="en-US" b="1" dirty="0">
              <a:solidFill>
                <a:schemeClr val="bg1"/>
              </a:solidFill>
              <a:cs typeface="B Nazanin" panose="00000400000000000000" pitchFamily="2" charset="-78"/>
            </a:endParaRPr>
          </a:p>
          <a:p>
            <a:endParaRPr lang="en-US" dirty="0"/>
          </a:p>
        </p:txBody>
      </p:sp>
      <p:pic>
        <p:nvPicPr>
          <p:cNvPr id="4" name="Picture 8" descr="Related image">
            <a:extLst>
              <a:ext uri="{FF2B5EF4-FFF2-40B4-BE49-F238E27FC236}">
                <a16:creationId xmlns:a16="http://schemas.microsoft.com/office/drawing/2014/main" id="{F3227284-5E5A-433E-A426-B25BC68D80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346" y="3644723"/>
            <a:ext cx="3731383" cy="270552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184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8823" y="0"/>
            <a:ext cx="11247120" cy="6015681"/>
          </a:xfrm>
          <a:prstGeom prst="rect">
            <a:avLst/>
          </a:prstGeom>
        </p:spPr>
        <p:txBody>
          <a:bodyPr vert="horz" lIns="91440" tIns="45720" rIns="91440" bIns="45720" rtlCol="0" anchor="ctr">
            <a:normAutofit/>
          </a:bodyPr>
          <a:lstStyle/>
          <a:p>
            <a:pPr indent="-285750" algn="r" rtl="1">
              <a:lnSpc>
                <a:spcPct val="150000"/>
              </a:lnSpc>
              <a:spcBef>
                <a:spcPct val="20000"/>
              </a:spcBef>
              <a:spcAft>
                <a:spcPts val="600"/>
              </a:spcAft>
              <a:buClr>
                <a:schemeClr val="tx1"/>
              </a:buClr>
              <a:buSzPct val="80000"/>
              <a:buFont typeface="Wingdings 3" panose="05040102010807070707" pitchFamily="18" charset="2"/>
              <a:buNone/>
            </a:pPr>
            <a:r>
              <a:rPr lang="ar-SA" sz="2000" b="1" dirty="0">
                <a:solidFill>
                  <a:schemeClr val="bg2">
                    <a:lumMod val="75000"/>
                  </a:schemeClr>
                </a:solidFill>
                <a:cs typeface="B Nazanin" panose="00000400000000000000" pitchFamily="2" charset="-78"/>
              </a:rPr>
              <a:t>شما برای آینده خود جهت گیری و برنامه ریزی میکنید و به عنوان یک جوان با اندیشه و متفکر به دنبال هویت و شناخت خود هستید، به گونه ای که روابط </a:t>
            </a:r>
            <a:r>
              <a:rPr lang="fa-IR" sz="2000" b="1" dirty="0" smtClean="0">
                <a:solidFill>
                  <a:schemeClr val="bg2">
                    <a:lumMod val="75000"/>
                  </a:schemeClr>
                </a:solidFill>
                <a:cs typeface="B Nazanin" panose="00000400000000000000" pitchFamily="2" charset="-78"/>
              </a:rPr>
              <a:t>نوجوان </a:t>
            </a:r>
            <a:r>
              <a:rPr lang="ar-SA" sz="2000" b="1" dirty="0" smtClean="0">
                <a:solidFill>
                  <a:schemeClr val="bg2">
                    <a:lumMod val="75000"/>
                  </a:schemeClr>
                </a:solidFill>
                <a:cs typeface="B Nazanin" panose="00000400000000000000" pitchFamily="2" charset="-78"/>
              </a:rPr>
              <a:t> </a:t>
            </a:r>
            <a:r>
              <a:rPr lang="ar-SA" sz="2000" b="1" dirty="0">
                <a:solidFill>
                  <a:schemeClr val="bg2">
                    <a:lumMod val="75000"/>
                  </a:schemeClr>
                </a:solidFill>
                <a:cs typeface="B Nazanin" panose="00000400000000000000" pitchFamily="2" charset="-78"/>
              </a:rPr>
              <a:t>با والدین با سایرین از رابطه کودک با </a:t>
            </a:r>
            <a:r>
              <a:rPr lang="ar-SA" sz="2000" b="1" dirty="0" smtClean="0">
                <a:solidFill>
                  <a:schemeClr val="bg2">
                    <a:lumMod val="75000"/>
                  </a:schemeClr>
                </a:solidFill>
                <a:cs typeface="B Nazanin" panose="00000400000000000000" pitchFamily="2" charset="-78"/>
              </a:rPr>
              <a:t>بزرگ</a:t>
            </a:r>
            <a:r>
              <a:rPr lang="fa-IR" sz="2000" b="1" dirty="0" smtClean="0">
                <a:solidFill>
                  <a:schemeClr val="bg2">
                    <a:lumMod val="75000"/>
                  </a:schemeClr>
                </a:solidFill>
                <a:cs typeface="B Nazanin" panose="00000400000000000000" pitchFamily="2" charset="-78"/>
              </a:rPr>
              <a:t>س</a:t>
            </a:r>
            <a:r>
              <a:rPr lang="ar-SA" sz="2000" b="1" dirty="0" smtClean="0">
                <a:solidFill>
                  <a:schemeClr val="bg2">
                    <a:lumMod val="75000"/>
                  </a:schemeClr>
                </a:solidFill>
                <a:cs typeface="B Nazanin" panose="00000400000000000000" pitchFamily="2" charset="-78"/>
              </a:rPr>
              <a:t>ال </a:t>
            </a:r>
            <a:r>
              <a:rPr lang="ar-SA" sz="2000" b="1" dirty="0">
                <a:solidFill>
                  <a:schemeClr val="bg2">
                    <a:lumMod val="75000"/>
                  </a:schemeClr>
                </a:solidFill>
                <a:cs typeface="B Nazanin" panose="00000400000000000000" pitchFamily="2" charset="-78"/>
              </a:rPr>
              <a:t>به رابطه بزرگسال با بزرگسال تبدیل </a:t>
            </a:r>
            <a:r>
              <a:rPr lang="fa-IR" sz="2000" b="1" dirty="0" smtClean="0">
                <a:solidFill>
                  <a:schemeClr val="bg2">
                    <a:lumMod val="75000"/>
                  </a:schemeClr>
                </a:solidFill>
                <a:cs typeface="B Nazanin" panose="00000400000000000000" pitchFamily="2" charset="-78"/>
              </a:rPr>
              <a:t>میشود </a:t>
            </a:r>
            <a:endParaRPr lang="en-US" sz="2000" b="1" dirty="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pPr>
            <a:r>
              <a:rPr lang="ar-SA" sz="2000" b="1" dirty="0">
                <a:solidFill>
                  <a:schemeClr val="bg2">
                    <a:lumMod val="75000"/>
                  </a:schemeClr>
                </a:solidFill>
                <a:cs typeface="B Nazanin" panose="00000400000000000000" pitchFamily="2" charset="-78"/>
              </a:rPr>
              <a:t>از ویژگیهای روانی دیگر </a:t>
            </a:r>
            <a:r>
              <a:rPr lang="ar-SA" sz="2000" b="1" dirty="0" smtClean="0">
                <a:solidFill>
                  <a:schemeClr val="bg2">
                    <a:lumMod val="75000"/>
                  </a:schemeClr>
                </a:solidFill>
                <a:cs typeface="B Nazanin" panose="00000400000000000000" pitchFamily="2" charset="-78"/>
              </a:rPr>
              <a:t>ای</a:t>
            </a:r>
            <a:r>
              <a:rPr lang="fa-IR" sz="2000" b="1" dirty="0" smtClean="0">
                <a:solidFill>
                  <a:schemeClr val="bg2">
                    <a:lumMod val="75000"/>
                  </a:schemeClr>
                </a:solidFill>
                <a:cs typeface="B Nazanin" panose="00000400000000000000" pitchFamily="2" charset="-78"/>
              </a:rPr>
              <a:t>ن</a:t>
            </a:r>
            <a:r>
              <a:rPr lang="ar-SA" sz="2000" b="1" dirty="0" smtClean="0">
                <a:solidFill>
                  <a:schemeClr val="bg2">
                    <a:lumMod val="75000"/>
                  </a:schemeClr>
                </a:solidFill>
                <a:cs typeface="B Nazanin" panose="00000400000000000000" pitchFamily="2" charset="-78"/>
              </a:rPr>
              <a:t> </a:t>
            </a:r>
            <a:r>
              <a:rPr lang="ar-SA" sz="2000" b="1" dirty="0">
                <a:solidFill>
                  <a:schemeClr val="bg2">
                    <a:lumMod val="75000"/>
                  </a:schemeClr>
                </a:solidFill>
                <a:cs typeface="B Nazanin" panose="00000400000000000000" pitchFamily="2" charset="-78"/>
              </a:rPr>
              <a:t>دوره گسترش دامنه رغبتها و تمایلات است. مواردی مانند علاقه به فعالیتهای هنری ورزش مطالعه تماشای فیلم، شرکت در مجالس دوستانه و شناختن جنس مخالف و پدید آمدن عشقهای نوجوانی خاص این دوره است که اگر همراه با تفکر منطقی و تصمیم درست </a:t>
            </a:r>
            <a:r>
              <a:rPr lang="ar-SA" sz="2000" b="1" dirty="0" smtClean="0">
                <a:solidFill>
                  <a:schemeClr val="bg2">
                    <a:lumMod val="75000"/>
                  </a:schemeClr>
                </a:solidFill>
                <a:cs typeface="B Nazanin" panose="00000400000000000000" pitchFamily="2" charset="-78"/>
              </a:rPr>
              <a:t>نباشد</a:t>
            </a:r>
            <a:r>
              <a:rPr lang="fa-IR" sz="2000" b="1" dirty="0" smtClean="0">
                <a:solidFill>
                  <a:schemeClr val="bg2">
                    <a:lumMod val="75000"/>
                  </a:schemeClr>
                </a:solidFill>
                <a:cs typeface="B Nazanin" panose="00000400000000000000" pitchFamily="2" charset="-78"/>
              </a:rPr>
              <a:t>،</a:t>
            </a:r>
            <a:r>
              <a:rPr lang="ar-SA" sz="2000" b="1" dirty="0" smtClean="0">
                <a:solidFill>
                  <a:schemeClr val="bg2">
                    <a:lumMod val="75000"/>
                  </a:schemeClr>
                </a:solidFill>
                <a:cs typeface="B Nazanin" panose="00000400000000000000" pitchFamily="2" charset="-78"/>
              </a:rPr>
              <a:t> </a:t>
            </a:r>
            <a:r>
              <a:rPr lang="ar-SA" sz="2000" b="1" dirty="0">
                <a:solidFill>
                  <a:schemeClr val="bg2">
                    <a:lumMod val="75000"/>
                  </a:schemeClr>
                </a:solidFill>
                <a:cs typeface="B Nazanin" panose="00000400000000000000" pitchFamily="2" charset="-78"/>
              </a:rPr>
              <a:t>آینده نوجوان را </a:t>
            </a:r>
            <a:r>
              <a:rPr lang="ar-SA" sz="2000" b="1" dirty="0" smtClean="0">
                <a:solidFill>
                  <a:schemeClr val="bg2">
                    <a:lumMod val="75000"/>
                  </a:schemeClr>
                </a:solidFill>
                <a:cs typeface="B Nazanin" panose="00000400000000000000" pitchFamily="2" charset="-78"/>
              </a:rPr>
              <a:t>به</a:t>
            </a:r>
            <a:r>
              <a:rPr lang="fa-IR" sz="2000" b="1" dirty="0" smtClean="0">
                <a:solidFill>
                  <a:schemeClr val="bg2">
                    <a:lumMod val="75000"/>
                  </a:schemeClr>
                </a:solidFill>
                <a:cs typeface="B Nazanin" panose="00000400000000000000" pitchFamily="2" charset="-78"/>
              </a:rPr>
              <a:t> </a:t>
            </a:r>
            <a:r>
              <a:rPr lang="ar-SA" sz="2000" b="1" dirty="0" smtClean="0">
                <a:solidFill>
                  <a:schemeClr val="bg2">
                    <a:lumMod val="75000"/>
                  </a:schemeClr>
                </a:solidFill>
                <a:cs typeface="B Nazanin" panose="00000400000000000000" pitchFamily="2" charset="-78"/>
              </a:rPr>
              <a:t>خطر </a:t>
            </a:r>
            <a:r>
              <a:rPr lang="ar-SA" sz="2000" b="1" dirty="0">
                <a:solidFill>
                  <a:schemeClr val="bg2">
                    <a:lumMod val="75000"/>
                  </a:schemeClr>
                </a:solidFill>
                <a:cs typeface="B Nazanin" panose="00000400000000000000" pitchFamily="2" charset="-78"/>
              </a:rPr>
              <a:t>انداخته و ممکن است منجر به بعضی از انحرافات شود؛ </a:t>
            </a:r>
            <a:r>
              <a:rPr lang="ar-SA" sz="2000" b="1" dirty="0" smtClean="0">
                <a:solidFill>
                  <a:schemeClr val="bg2">
                    <a:lumMod val="75000"/>
                  </a:schemeClr>
                </a:solidFill>
                <a:cs typeface="B Nazanin" panose="00000400000000000000" pitchFamily="2" charset="-78"/>
              </a:rPr>
              <a:t> </a:t>
            </a:r>
            <a:endParaRPr lang="en-US" sz="2000" b="1" dirty="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pPr>
            <a:r>
              <a:rPr lang="ar-SA" sz="2000" b="1" dirty="0" smtClean="0">
                <a:solidFill>
                  <a:schemeClr val="bg2">
                    <a:lumMod val="75000"/>
                  </a:schemeClr>
                </a:solidFill>
                <a:cs typeface="B Nazanin" panose="00000400000000000000" pitchFamily="2" charset="-78"/>
              </a:rPr>
              <a:t>در </a:t>
            </a:r>
            <a:r>
              <a:rPr lang="ar-SA" sz="2000" b="1" dirty="0">
                <a:solidFill>
                  <a:schemeClr val="bg2">
                    <a:lumMod val="75000"/>
                  </a:schemeClr>
                </a:solidFill>
                <a:cs typeface="B Nazanin" panose="00000400000000000000" pitchFamily="2" charset="-78"/>
              </a:rPr>
              <a:t>این دوران گاهی ممکن است </a:t>
            </a:r>
            <a:r>
              <a:rPr lang="fa-IR" sz="2000" b="1" dirty="0">
                <a:solidFill>
                  <a:schemeClr val="bg2">
                    <a:lumMod val="75000"/>
                  </a:schemeClr>
                </a:solidFill>
                <a:cs typeface="B Nazanin" panose="00000400000000000000" pitchFamily="2" charset="-78"/>
              </a:rPr>
              <a:t>نوجوان </a:t>
            </a:r>
            <a:r>
              <a:rPr lang="ar-SA" sz="2000" b="1" dirty="0" smtClean="0">
                <a:solidFill>
                  <a:schemeClr val="bg2">
                    <a:lumMod val="75000"/>
                  </a:schemeClr>
                </a:solidFill>
                <a:cs typeface="B Nazanin" panose="00000400000000000000" pitchFamily="2" charset="-78"/>
              </a:rPr>
              <a:t>دچار </a:t>
            </a:r>
            <a:r>
              <a:rPr lang="ar-SA" sz="2000" b="1" dirty="0">
                <a:solidFill>
                  <a:schemeClr val="bg2">
                    <a:lumMod val="75000"/>
                  </a:schemeClr>
                </a:solidFill>
                <a:cs typeface="B Nazanin" panose="00000400000000000000" pitchFamily="2" charset="-78"/>
              </a:rPr>
              <a:t>اختلالات و مشکلات خلقی مثل افسردگی تمایل به انزوا و بی حوصلگی شوید که با مجموعه ای از اقدامات موثر و راههای منطقی می توان آنها را کنترل کرد؛ </a:t>
            </a:r>
            <a:endParaRPr lang="en-US" sz="2000" b="1" dirty="0">
              <a:solidFill>
                <a:schemeClr val="bg2">
                  <a:lumMod val="75000"/>
                </a:schemeClr>
              </a:solidFill>
              <a:cs typeface="B Nazanin" panose="00000400000000000000" pitchFamily="2" charset="-78"/>
            </a:endParaRPr>
          </a:p>
          <a:p>
            <a:pPr indent="-285750" algn="r" rtl="1">
              <a:lnSpc>
                <a:spcPct val="150000"/>
              </a:lnSpc>
              <a:spcBef>
                <a:spcPct val="20000"/>
              </a:spcBef>
              <a:spcAft>
                <a:spcPts val="600"/>
              </a:spcAft>
              <a:buClr>
                <a:schemeClr val="tx1"/>
              </a:buClr>
              <a:buSzPct val="80000"/>
              <a:buFont typeface="Wingdings 3" panose="05040102010807070707" pitchFamily="18" charset="2"/>
              <a:buNone/>
            </a:pPr>
            <a:endParaRPr lang="en-US" sz="2000" b="1" dirty="0">
              <a:solidFill>
                <a:schemeClr val="bg2">
                  <a:lumMod val="75000"/>
                </a:schemeClr>
              </a:solidFill>
              <a:cs typeface="B Nazanin" panose="00000400000000000000" pitchFamily="2" charset="-78"/>
            </a:endParaRPr>
          </a:p>
        </p:txBody>
      </p:sp>
    </p:spTree>
    <p:extLst>
      <p:ext uri="{BB962C8B-B14F-4D97-AF65-F5344CB8AC3E}">
        <p14:creationId xmlns:p14="http://schemas.microsoft.com/office/powerpoint/2010/main" val="1877680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9007" y="685800"/>
            <a:ext cx="11691256" cy="6015446"/>
          </a:xfrm>
        </p:spPr>
        <p:txBody>
          <a:bodyPr vert="horz" lIns="91440" tIns="45720" rIns="91440" bIns="45720" rtlCol="0" anchor="ctr">
            <a:normAutofit/>
          </a:bodyPr>
          <a:lstStyle/>
          <a:p>
            <a:pPr marL="0" algn="r" rtl="1">
              <a:lnSpc>
                <a:spcPct val="150000"/>
              </a:lnSpc>
              <a:buNone/>
            </a:pPr>
            <a:r>
              <a:rPr lang="ar-SA" b="1" dirty="0">
                <a:solidFill>
                  <a:schemeClr val="bg1"/>
                </a:solidFill>
                <a:cs typeface="B Nazanin" panose="00000400000000000000" pitchFamily="2" charset="-78"/>
              </a:rPr>
              <a:t>از مسایل رایج این دوران در نوجوانان فعال شدن هورمونهای جنسی است که نشانه اختلال روانی نمیباشد و با رسیدن به آرامش جسمی- روانی از طریق ورزشی فعالیتهای </a:t>
            </a:r>
            <a:r>
              <a:rPr lang="ar-SA" b="1" dirty="0" smtClean="0">
                <a:solidFill>
                  <a:schemeClr val="bg1"/>
                </a:solidFill>
                <a:cs typeface="B Nazanin" panose="00000400000000000000" pitchFamily="2" charset="-78"/>
              </a:rPr>
              <a:t>هنری</a:t>
            </a:r>
            <a:r>
              <a:rPr lang="fa-IR" b="1" dirty="0" smtClean="0">
                <a:solidFill>
                  <a:schemeClr val="bg1"/>
                </a:solidFill>
                <a:cs typeface="B Nazanin" panose="00000400000000000000" pitchFamily="2" charset="-78"/>
              </a:rPr>
              <a:t> و مذهبی</a:t>
            </a:r>
            <a:r>
              <a:rPr lang="ar-SA" b="1" dirty="0" smtClean="0">
                <a:solidFill>
                  <a:schemeClr val="bg1"/>
                </a:solidFill>
                <a:cs typeface="B Nazanin" panose="00000400000000000000" pitchFamily="2" charset="-78"/>
              </a:rPr>
              <a:t> </a:t>
            </a:r>
            <a:r>
              <a:rPr lang="ar-SA" b="1" dirty="0">
                <a:solidFill>
                  <a:schemeClr val="bg1"/>
                </a:solidFill>
                <a:cs typeface="B Nazanin" panose="00000400000000000000" pitchFamily="2" charset="-78"/>
              </a:rPr>
              <a:t>برنامه های روزانه فعال و نگرشهای سازنده والدین قابل کنترل است.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باید توجه داشته باشید که این ویژگیها در افراد متفاوت است و بنابه روحیه فرد و محیط زندگی او ارتباط دارد. در ضمن باید بدانید که تمام این ویژگی ها خود بخود دارای جنبه مثبت هستند ولی آنچه سبب میشود که </a:t>
            </a:r>
            <a:r>
              <a:rPr lang="ar-SA" b="1" dirty="0" smtClean="0">
                <a:solidFill>
                  <a:schemeClr val="bg1"/>
                </a:solidFill>
                <a:cs typeface="B Nazanin" panose="00000400000000000000" pitchFamily="2" charset="-78"/>
              </a:rPr>
              <a:t>مشکلاتی </a:t>
            </a:r>
            <a:r>
              <a:rPr lang="ar-SA" b="1" dirty="0">
                <a:solidFill>
                  <a:schemeClr val="bg1"/>
                </a:solidFill>
                <a:cs typeface="B Nazanin" panose="00000400000000000000" pitchFamily="2" charset="-78"/>
              </a:rPr>
              <a:t>برای نوجوانان و جوانان به وجود بیاید عبارتند از:</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کمی تجربه نوجوانان و جوانان که مهمترین مسأله است. </a:t>
            </a:r>
            <a:endParaRPr lang="en-US" b="1" dirty="0">
              <a:solidFill>
                <a:schemeClr val="bg1"/>
              </a:solidFill>
              <a:cs typeface="B Nazanin" panose="00000400000000000000" pitchFamily="2" charset="-78"/>
            </a:endParaRPr>
          </a:p>
          <a:p>
            <a:pPr marL="0" algn="r" rtl="1">
              <a:lnSpc>
                <a:spcPct val="150000"/>
              </a:lnSpc>
              <a:buNone/>
            </a:pPr>
            <a:r>
              <a:rPr lang="ar-SA" b="1" dirty="0">
                <a:solidFill>
                  <a:schemeClr val="bg1"/>
                </a:solidFill>
                <a:cs typeface="B Nazanin" panose="00000400000000000000" pitchFamily="2" charset="-78"/>
              </a:rPr>
              <a:t>حساسیت بالای نوجوانان و جوانان که باعث آسیب پذیر بودن آنها می شود؛</a:t>
            </a:r>
            <a:endParaRPr lang="en-US" b="1" dirty="0">
              <a:solidFill>
                <a:schemeClr val="bg1"/>
              </a:solidFill>
              <a:cs typeface="B Nazanin" panose="00000400000000000000" pitchFamily="2" charset="-78"/>
            </a:endParaRPr>
          </a:p>
          <a:p>
            <a:pPr marL="0" algn="r" rtl="1">
              <a:lnSpc>
                <a:spcPct val="150000"/>
              </a:lnSpc>
              <a:buNone/>
            </a:pPr>
            <a:endParaRPr lang="en-US" b="1" dirty="0">
              <a:solidFill>
                <a:schemeClr val="bg1"/>
              </a:solidFill>
              <a:cs typeface="B Nazanin" panose="00000400000000000000" pitchFamily="2" charset="-78"/>
            </a:endParaRPr>
          </a:p>
          <a:p>
            <a:pPr marL="0" algn="ctr" rtl="1">
              <a:lnSpc>
                <a:spcPct val="150000"/>
              </a:lnSpc>
              <a:buNone/>
            </a:pP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716512005"/>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Override1.xml><?xml version="1.0" encoding="utf-8"?>
<a:themeOverride xmlns:a="http://schemas.openxmlformats.org/drawingml/2006/main">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ppt/theme/themeOverride2.xml><?xml version="1.0" encoding="utf-8"?>
<a:themeOverride xmlns:a="http://schemas.openxmlformats.org/drawingml/2006/main">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ppt/theme/themeOverride3.xml><?xml version="1.0" encoding="utf-8"?>
<a:themeOverride xmlns:a="http://schemas.openxmlformats.org/drawingml/2006/main">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ppt/theme/themeOverride4.xml><?xml version="1.0" encoding="utf-8"?>
<a:themeOverride xmlns:a="http://schemas.openxmlformats.org/drawingml/2006/main">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ppt/theme/themeOverride5.xml><?xml version="1.0" encoding="utf-8"?>
<a:themeOverride xmlns:a="http://schemas.openxmlformats.org/drawingml/2006/main">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docProps/app.xml><?xml version="1.0" encoding="utf-8"?>
<Properties xmlns="http://schemas.openxmlformats.org/officeDocument/2006/extended-properties" xmlns:vt="http://schemas.openxmlformats.org/officeDocument/2006/docPropsVTypes">
  <Template/>
  <TotalTime>274</TotalTime>
  <Words>8002</Words>
  <Application>Microsoft Office PowerPoint</Application>
  <PresentationFormat>Widescreen</PresentationFormat>
  <Paragraphs>245</Paragraphs>
  <Slides>49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B Nazanin</vt:lpstr>
      <vt:lpstr>Century Gothic</vt:lpstr>
      <vt:lpstr>Tahoma</vt:lpstr>
      <vt:lpstr>Wingdings 3</vt:lpstr>
      <vt:lpstr>Slice</vt:lpstr>
      <vt:lpstr>سلامت روان در دوران بلوغ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شیوه های مقابله با افسردگی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hthv-ravan-k1</dc:creator>
  <cp:lastModifiedBy>hthv-ravan-k1</cp:lastModifiedBy>
  <cp:revision>206</cp:revision>
  <dcterms:created xsi:type="dcterms:W3CDTF">2023-11-12T10:54:50Z</dcterms:created>
  <dcterms:modified xsi:type="dcterms:W3CDTF">2023-11-14T09:56:49Z</dcterms:modified>
</cp:coreProperties>
</file>